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7" r:id="rId6"/>
    <p:sldId id="265" r:id="rId7"/>
    <p:sldId id="266" r:id="rId8"/>
    <p:sldId id="268" r:id="rId9"/>
    <p:sldId id="269" r:id="rId10"/>
    <p:sldId id="258" r:id="rId11"/>
    <p:sldId id="267" r:id="rId12"/>
    <p:sldId id="259" r:id="rId13"/>
    <p:sldId id="260" r:id="rId14"/>
    <p:sldId id="270" r:id="rId15"/>
    <p:sldId id="261" r:id="rId16"/>
    <p:sldId id="262" r:id="rId17"/>
    <p:sldId id="271" r:id="rId18"/>
    <p:sldId id="272" r:id="rId19"/>
    <p:sldId id="275" r:id="rId20"/>
    <p:sldId id="274" r:id="rId21"/>
    <p:sldId id="276" r:id="rId22"/>
    <p:sldId id="278" r:id="rId23"/>
    <p:sldId id="277" r:id="rId24"/>
    <p:sldId id="279" r:id="rId25"/>
    <p:sldId id="263" r:id="rId26"/>
    <p:sldId id="280" r:id="rId27"/>
    <p:sldId id="281" r:id="rId28"/>
    <p:sldId id="282" r:id="rId29"/>
    <p:sldId id="264" r:id="rId30"/>
    <p:sldId id="283" r:id="rId31"/>
    <p:sldId id="284" r:id="rId32"/>
    <p:sldId id="286" r:id="rId33"/>
    <p:sldId id="285" r:id="rId34"/>
    <p:sldId id="288" r:id="rId35"/>
    <p:sldId id="289" r:id="rId36"/>
    <p:sldId id="290" r:id="rId37"/>
    <p:sldId id="291" r:id="rId38"/>
    <p:sldId id="292" r:id="rId39"/>
    <p:sldId id="296" r:id="rId40"/>
    <p:sldId id="297" r:id="rId41"/>
    <p:sldId id="298" r:id="rId42"/>
    <p:sldId id="304" r:id="rId43"/>
    <p:sldId id="299" r:id="rId44"/>
    <p:sldId id="300" r:id="rId45"/>
    <p:sldId id="301" r:id="rId46"/>
    <p:sldId id="302" r:id="rId47"/>
    <p:sldId id="303" r:id="rId48"/>
    <p:sldId id="295" r:id="rId49"/>
    <p:sldId id="294" r:id="rId50"/>
    <p:sldId id="305" r:id="rId5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홍승후" initials="홍" lastIdx="2" clrIdx="0">
    <p:extLst>
      <p:ext uri="{19B8F6BF-5375-455C-9EA6-DF929625EA0E}">
        <p15:presenceInfo xmlns:p15="http://schemas.microsoft.com/office/powerpoint/2012/main" userId="S::hoo0681@gc.gachon.ac.kr::05b9df3a-82d6-4b9b-ac12-07821f6a177f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34C42F6-EB27-41E3-80D3-C48AD1BA4C84}" v="6" dt="2020-01-21T16:58:05.90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433" autoAdjust="0"/>
    <p:restoredTop sz="94660"/>
  </p:normalViewPr>
  <p:slideViewPr>
    <p:cSldViewPr snapToGrid="0">
      <p:cViewPr varScale="1">
        <p:scale>
          <a:sx n="67" d="100"/>
          <a:sy n="67" d="100"/>
        </p:scale>
        <p:origin x="78" y="5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presProps" Target="presProp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microsoft.com/office/2015/10/relationships/revisionInfo" Target="revisionInfo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commentAuthors" Target="commentAuthor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 dirty="0"/>
              <a:t>accuracy</a:t>
            </a:r>
            <a:endParaRPr lang="ko-KR" alt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Sheet4!$B$1</c:f>
              <c:strCache>
                <c:ptCount val="1"/>
                <c:pt idx="0">
                  <c:v>accuracy.1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Sheet4!$B$2:$B$102</c:f>
              <c:numCache>
                <c:formatCode>General</c:formatCode>
                <c:ptCount val="101"/>
                <c:pt idx="0">
                  <c:v>0.52500000000000002</c:v>
                </c:pt>
                <c:pt idx="1">
                  <c:v>0.57220000000000004</c:v>
                </c:pt>
                <c:pt idx="2">
                  <c:v>0.62119999999999997</c:v>
                </c:pt>
                <c:pt idx="3">
                  <c:v>0.66830000000000001</c:v>
                </c:pt>
                <c:pt idx="4">
                  <c:v>0.69989999999999997</c:v>
                </c:pt>
                <c:pt idx="5">
                  <c:v>0.70779999999999998</c:v>
                </c:pt>
                <c:pt idx="6">
                  <c:v>0.72030000000000005</c:v>
                </c:pt>
                <c:pt idx="7">
                  <c:v>0.73499999999999999</c:v>
                </c:pt>
                <c:pt idx="8">
                  <c:v>0.75829999999999997</c:v>
                </c:pt>
                <c:pt idx="9">
                  <c:v>0.76590000000000003</c:v>
                </c:pt>
                <c:pt idx="10">
                  <c:v>0.77769999999999995</c:v>
                </c:pt>
                <c:pt idx="11">
                  <c:v>0.77590000000000003</c:v>
                </c:pt>
                <c:pt idx="12">
                  <c:v>0.79</c:v>
                </c:pt>
                <c:pt idx="13">
                  <c:v>0.80669999999999997</c:v>
                </c:pt>
                <c:pt idx="14">
                  <c:v>0.81100000000000005</c:v>
                </c:pt>
                <c:pt idx="15">
                  <c:v>0.83079999999999998</c:v>
                </c:pt>
                <c:pt idx="16">
                  <c:v>0.83069999999999999</c:v>
                </c:pt>
                <c:pt idx="17">
                  <c:v>0.84699999999999998</c:v>
                </c:pt>
                <c:pt idx="18">
                  <c:v>0.85399999999999998</c:v>
                </c:pt>
                <c:pt idx="19">
                  <c:v>0.85840000000000005</c:v>
                </c:pt>
                <c:pt idx="20">
                  <c:v>0.88529999999999998</c:v>
                </c:pt>
                <c:pt idx="21">
                  <c:v>0.89090000000000003</c:v>
                </c:pt>
                <c:pt idx="22">
                  <c:v>0.8982</c:v>
                </c:pt>
                <c:pt idx="23">
                  <c:v>0.90739999999999998</c:v>
                </c:pt>
                <c:pt idx="24">
                  <c:v>0.91679999999999995</c:v>
                </c:pt>
                <c:pt idx="25">
                  <c:v>0.90700000000000003</c:v>
                </c:pt>
                <c:pt idx="26">
                  <c:v>0.93169999999999997</c:v>
                </c:pt>
                <c:pt idx="27">
                  <c:v>0.93169999999999997</c:v>
                </c:pt>
                <c:pt idx="28">
                  <c:v>0.94369999999999998</c:v>
                </c:pt>
                <c:pt idx="29">
                  <c:v>0.95399999999999996</c:v>
                </c:pt>
                <c:pt idx="30">
                  <c:v>0.95109999999999995</c:v>
                </c:pt>
                <c:pt idx="31">
                  <c:v>0.94899999999999995</c:v>
                </c:pt>
                <c:pt idx="32">
                  <c:v>0.9798</c:v>
                </c:pt>
                <c:pt idx="33">
                  <c:v>0.95679999999999998</c:v>
                </c:pt>
                <c:pt idx="34">
                  <c:v>0.95230000000000004</c:v>
                </c:pt>
                <c:pt idx="35">
                  <c:v>0.98750000000000004</c:v>
                </c:pt>
                <c:pt idx="36">
                  <c:v>0.97430000000000005</c:v>
                </c:pt>
                <c:pt idx="37">
                  <c:v>0.95489999999999997</c:v>
                </c:pt>
                <c:pt idx="38">
                  <c:v>0.98519999999999996</c:v>
                </c:pt>
                <c:pt idx="39">
                  <c:v>0.95950000000000002</c:v>
                </c:pt>
                <c:pt idx="40">
                  <c:v>0.98219999999999996</c:v>
                </c:pt>
                <c:pt idx="41">
                  <c:v>0.98939999999999995</c:v>
                </c:pt>
                <c:pt idx="42">
                  <c:v>0.95269999999999999</c:v>
                </c:pt>
                <c:pt idx="43">
                  <c:v>0.9919</c:v>
                </c:pt>
                <c:pt idx="44">
                  <c:v>0.98140000000000005</c:v>
                </c:pt>
                <c:pt idx="45">
                  <c:v>0.99299999999999999</c:v>
                </c:pt>
                <c:pt idx="46">
                  <c:v>0.98170000000000002</c:v>
                </c:pt>
                <c:pt idx="47">
                  <c:v>0.9657</c:v>
                </c:pt>
                <c:pt idx="48">
                  <c:v>0.99319999999999997</c:v>
                </c:pt>
                <c:pt idx="49">
                  <c:v>0.99060000000000004</c:v>
                </c:pt>
                <c:pt idx="50">
                  <c:v>0.96579999999999999</c:v>
                </c:pt>
                <c:pt idx="51">
                  <c:v>0.99570000000000003</c:v>
                </c:pt>
                <c:pt idx="52">
                  <c:v>0.95979999999999999</c:v>
                </c:pt>
                <c:pt idx="53">
                  <c:v>0.99490000000000001</c:v>
                </c:pt>
                <c:pt idx="54">
                  <c:v>0.97860000000000003</c:v>
                </c:pt>
                <c:pt idx="55">
                  <c:v>0.995</c:v>
                </c:pt>
                <c:pt idx="56">
                  <c:v>0.98419999999999996</c:v>
                </c:pt>
                <c:pt idx="57">
                  <c:v>0.97519999999999996</c:v>
                </c:pt>
                <c:pt idx="58">
                  <c:v>0.98550000000000004</c:v>
                </c:pt>
                <c:pt idx="59">
                  <c:v>0.99639999999999995</c:v>
                </c:pt>
                <c:pt idx="60">
                  <c:v>0.9698</c:v>
                </c:pt>
                <c:pt idx="61">
                  <c:v>0.98109999999999997</c:v>
                </c:pt>
                <c:pt idx="62">
                  <c:v>0.99639999999999995</c:v>
                </c:pt>
                <c:pt idx="63">
                  <c:v>0.99219999999999997</c:v>
                </c:pt>
                <c:pt idx="64">
                  <c:v>0.99099999999999999</c:v>
                </c:pt>
                <c:pt idx="65">
                  <c:v>0.98899999999999999</c:v>
                </c:pt>
                <c:pt idx="66">
                  <c:v>0.99660000000000004</c:v>
                </c:pt>
                <c:pt idx="67">
                  <c:v>0.98250000000000004</c:v>
                </c:pt>
                <c:pt idx="68">
                  <c:v>0.99399999999999999</c:v>
                </c:pt>
                <c:pt idx="69">
                  <c:v>0.98809999999999998</c:v>
                </c:pt>
                <c:pt idx="70">
                  <c:v>0.99619999999999997</c:v>
                </c:pt>
                <c:pt idx="71">
                  <c:v>0.99260000000000004</c:v>
                </c:pt>
                <c:pt idx="72">
                  <c:v>0.98839999999999995</c:v>
                </c:pt>
                <c:pt idx="73">
                  <c:v>0.99660000000000004</c:v>
                </c:pt>
                <c:pt idx="74">
                  <c:v>0.99480000000000002</c:v>
                </c:pt>
                <c:pt idx="75">
                  <c:v>0.99339999999999995</c:v>
                </c:pt>
                <c:pt idx="76">
                  <c:v>0.99429999999999996</c:v>
                </c:pt>
                <c:pt idx="77">
                  <c:v>0.9919</c:v>
                </c:pt>
                <c:pt idx="78">
                  <c:v>0.99550000000000005</c:v>
                </c:pt>
                <c:pt idx="79">
                  <c:v>0.99550000000000005</c:v>
                </c:pt>
                <c:pt idx="80">
                  <c:v>0.99260000000000004</c:v>
                </c:pt>
                <c:pt idx="81">
                  <c:v>0.98650000000000004</c:v>
                </c:pt>
                <c:pt idx="82">
                  <c:v>0.99650000000000005</c:v>
                </c:pt>
                <c:pt idx="83">
                  <c:v>0.98540000000000005</c:v>
                </c:pt>
                <c:pt idx="84">
                  <c:v>0.98660000000000003</c:v>
                </c:pt>
                <c:pt idx="85">
                  <c:v>0.99729999999999996</c:v>
                </c:pt>
                <c:pt idx="86">
                  <c:v>0.99450000000000005</c:v>
                </c:pt>
                <c:pt idx="87">
                  <c:v>0.98909999999999998</c:v>
                </c:pt>
                <c:pt idx="88">
                  <c:v>0.99580000000000002</c:v>
                </c:pt>
                <c:pt idx="89">
                  <c:v>0.99480000000000002</c:v>
                </c:pt>
                <c:pt idx="90">
                  <c:v>0.99660000000000004</c:v>
                </c:pt>
                <c:pt idx="91">
                  <c:v>0.98699999999999999</c:v>
                </c:pt>
                <c:pt idx="92">
                  <c:v>0.99260000000000004</c:v>
                </c:pt>
                <c:pt idx="93">
                  <c:v>0.99109999999999998</c:v>
                </c:pt>
                <c:pt idx="94">
                  <c:v>0.99650000000000005</c:v>
                </c:pt>
                <c:pt idx="95">
                  <c:v>0.99650000000000005</c:v>
                </c:pt>
                <c:pt idx="96">
                  <c:v>0.99339999999999995</c:v>
                </c:pt>
                <c:pt idx="97">
                  <c:v>0.99429999999999996</c:v>
                </c:pt>
                <c:pt idx="98">
                  <c:v>0.99060000000000004</c:v>
                </c:pt>
                <c:pt idx="99">
                  <c:v>0.99660000000000004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F26-4D26-9B79-6D3ADE557E76}"/>
            </c:ext>
          </c:extLst>
        </c:ser>
        <c:ser>
          <c:idx val="1"/>
          <c:order val="1"/>
          <c:tx>
            <c:strRef>
              <c:f>Sheet4!$D$1</c:f>
              <c:strCache>
                <c:ptCount val="1"/>
                <c:pt idx="0">
                  <c:v>val_acc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Sheet4!$D$2:$D$102</c:f>
              <c:numCache>
                <c:formatCode>General</c:formatCode>
                <c:ptCount val="101"/>
                <c:pt idx="0">
                  <c:v>0.57579999999999998</c:v>
                </c:pt>
                <c:pt idx="1">
                  <c:v>0.53159999999999996</c:v>
                </c:pt>
                <c:pt idx="2">
                  <c:v>0.68910000000000005</c:v>
                </c:pt>
                <c:pt idx="3">
                  <c:v>0.69769999999999999</c:v>
                </c:pt>
                <c:pt idx="4">
                  <c:v>0.71879999999999999</c:v>
                </c:pt>
                <c:pt idx="5">
                  <c:v>0.70899999999999996</c:v>
                </c:pt>
                <c:pt idx="6">
                  <c:v>0.70979999999999999</c:v>
                </c:pt>
                <c:pt idx="7">
                  <c:v>0.71840000000000004</c:v>
                </c:pt>
                <c:pt idx="8">
                  <c:v>0.75270000000000004</c:v>
                </c:pt>
                <c:pt idx="9">
                  <c:v>0.73550000000000004</c:v>
                </c:pt>
                <c:pt idx="10">
                  <c:v>0.75429999999999997</c:v>
                </c:pt>
                <c:pt idx="11">
                  <c:v>0.75700000000000001</c:v>
                </c:pt>
                <c:pt idx="12">
                  <c:v>0.75739999999999996</c:v>
                </c:pt>
                <c:pt idx="13">
                  <c:v>0.71020000000000005</c:v>
                </c:pt>
                <c:pt idx="14">
                  <c:v>0.75739999999999996</c:v>
                </c:pt>
                <c:pt idx="15">
                  <c:v>0.748</c:v>
                </c:pt>
                <c:pt idx="16">
                  <c:v>0.77339999999999998</c:v>
                </c:pt>
                <c:pt idx="17">
                  <c:v>0.77229999999999999</c:v>
                </c:pt>
                <c:pt idx="18">
                  <c:v>0.77070000000000005</c:v>
                </c:pt>
                <c:pt idx="19">
                  <c:v>0.72189999999999999</c:v>
                </c:pt>
                <c:pt idx="20">
                  <c:v>0.76329999999999998</c:v>
                </c:pt>
                <c:pt idx="21">
                  <c:v>0.77190000000000003</c:v>
                </c:pt>
                <c:pt idx="22">
                  <c:v>0.77459999999999996</c:v>
                </c:pt>
                <c:pt idx="23">
                  <c:v>0.76880000000000004</c:v>
                </c:pt>
                <c:pt idx="24">
                  <c:v>0.76480000000000004</c:v>
                </c:pt>
                <c:pt idx="25">
                  <c:v>0.77070000000000005</c:v>
                </c:pt>
                <c:pt idx="26">
                  <c:v>0.76680000000000004</c:v>
                </c:pt>
                <c:pt idx="27">
                  <c:v>0.77659999999999996</c:v>
                </c:pt>
                <c:pt idx="28">
                  <c:v>0.7742</c:v>
                </c:pt>
                <c:pt idx="29">
                  <c:v>0.76639999999999997</c:v>
                </c:pt>
                <c:pt idx="30">
                  <c:v>0.76680000000000004</c:v>
                </c:pt>
                <c:pt idx="31">
                  <c:v>0.76719999999999999</c:v>
                </c:pt>
                <c:pt idx="32">
                  <c:v>0.72699999999999998</c:v>
                </c:pt>
                <c:pt idx="33">
                  <c:v>0.77270000000000005</c:v>
                </c:pt>
                <c:pt idx="34">
                  <c:v>0.77070000000000005</c:v>
                </c:pt>
                <c:pt idx="35">
                  <c:v>0.73629999999999995</c:v>
                </c:pt>
                <c:pt idx="36">
                  <c:v>0.75080000000000002</c:v>
                </c:pt>
                <c:pt idx="37">
                  <c:v>0.76719999999999999</c:v>
                </c:pt>
                <c:pt idx="38">
                  <c:v>0.77149999999999996</c:v>
                </c:pt>
                <c:pt idx="39">
                  <c:v>0.71330000000000005</c:v>
                </c:pt>
                <c:pt idx="40">
                  <c:v>0.76290000000000002</c:v>
                </c:pt>
                <c:pt idx="41">
                  <c:v>0.70389999999999997</c:v>
                </c:pt>
                <c:pt idx="42">
                  <c:v>0.77070000000000005</c:v>
                </c:pt>
                <c:pt idx="43">
                  <c:v>0.76370000000000005</c:v>
                </c:pt>
                <c:pt idx="44">
                  <c:v>0.75980000000000003</c:v>
                </c:pt>
                <c:pt idx="45">
                  <c:v>0.752</c:v>
                </c:pt>
                <c:pt idx="46">
                  <c:v>0.76019999999999999</c:v>
                </c:pt>
                <c:pt idx="47">
                  <c:v>0.75939999999999996</c:v>
                </c:pt>
                <c:pt idx="48">
                  <c:v>0.75900000000000001</c:v>
                </c:pt>
                <c:pt idx="49">
                  <c:v>0.77229999999999999</c:v>
                </c:pt>
                <c:pt idx="50">
                  <c:v>0.76680000000000004</c:v>
                </c:pt>
                <c:pt idx="51">
                  <c:v>0.77229999999999999</c:v>
                </c:pt>
                <c:pt idx="52">
                  <c:v>0.75700000000000001</c:v>
                </c:pt>
                <c:pt idx="53">
                  <c:v>0.76600000000000001</c:v>
                </c:pt>
                <c:pt idx="54">
                  <c:v>0.75900000000000001</c:v>
                </c:pt>
                <c:pt idx="55">
                  <c:v>0.75160000000000005</c:v>
                </c:pt>
                <c:pt idx="56">
                  <c:v>0.76719999999999999</c:v>
                </c:pt>
                <c:pt idx="57">
                  <c:v>0.69059999999999999</c:v>
                </c:pt>
                <c:pt idx="58">
                  <c:v>0.76019999999999999</c:v>
                </c:pt>
                <c:pt idx="59">
                  <c:v>0.74919999999999998</c:v>
                </c:pt>
                <c:pt idx="60">
                  <c:v>0.75309999999999999</c:v>
                </c:pt>
                <c:pt idx="61">
                  <c:v>0.75309999999999999</c:v>
                </c:pt>
                <c:pt idx="62">
                  <c:v>0.76839999999999997</c:v>
                </c:pt>
                <c:pt idx="63">
                  <c:v>0.76170000000000004</c:v>
                </c:pt>
                <c:pt idx="64">
                  <c:v>0.76680000000000004</c:v>
                </c:pt>
                <c:pt idx="65">
                  <c:v>0.76600000000000001</c:v>
                </c:pt>
                <c:pt idx="66">
                  <c:v>0.77270000000000005</c:v>
                </c:pt>
                <c:pt idx="67">
                  <c:v>0.7641</c:v>
                </c:pt>
                <c:pt idx="68">
                  <c:v>0.76480000000000004</c:v>
                </c:pt>
                <c:pt idx="69">
                  <c:v>0.76990000000000003</c:v>
                </c:pt>
                <c:pt idx="70">
                  <c:v>0.76370000000000005</c:v>
                </c:pt>
                <c:pt idx="71">
                  <c:v>0.73360000000000003</c:v>
                </c:pt>
                <c:pt idx="72">
                  <c:v>0.75780000000000003</c:v>
                </c:pt>
                <c:pt idx="73">
                  <c:v>0.75549999999999995</c:v>
                </c:pt>
                <c:pt idx="74">
                  <c:v>0.76949999999999996</c:v>
                </c:pt>
                <c:pt idx="75">
                  <c:v>0.76449999999999996</c:v>
                </c:pt>
                <c:pt idx="76">
                  <c:v>0.76800000000000002</c:v>
                </c:pt>
                <c:pt idx="77">
                  <c:v>0.76719999999999999</c:v>
                </c:pt>
                <c:pt idx="78">
                  <c:v>0.76559999999999995</c:v>
                </c:pt>
                <c:pt idx="79">
                  <c:v>0.77810000000000001</c:v>
                </c:pt>
                <c:pt idx="80">
                  <c:v>0.76370000000000005</c:v>
                </c:pt>
                <c:pt idx="81">
                  <c:v>0.7621</c:v>
                </c:pt>
                <c:pt idx="82">
                  <c:v>0.76800000000000002</c:v>
                </c:pt>
                <c:pt idx="83">
                  <c:v>0.76680000000000004</c:v>
                </c:pt>
                <c:pt idx="84">
                  <c:v>0.75739999999999996</c:v>
                </c:pt>
                <c:pt idx="85">
                  <c:v>0.76329999999999998</c:v>
                </c:pt>
                <c:pt idx="86">
                  <c:v>0.7621</c:v>
                </c:pt>
                <c:pt idx="87">
                  <c:v>0.75229999999999997</c:v>
                </c:pt>
                <c:pt idx="88">
                  <c:v>0.75900000000000001</c:v>
                </c:pt>
                <c:pt idx="89">
                  <c:v>0.75429999999999997</c:v>
                </c:pt>
                <c:pt idx="90">
                  <c:v>0.76990000000000003</c:v>
                </c:pt>
                <c:pt idx="91">
                  <c:v>0.76090000000000002</c:v>
                </c:pt>
                <c:pt idx="92">
                  <c:v>0.76449999999999996</c:v>
                </c:pt>
                <c:pt idx="93">
                  <c:v>0.748</c:v>
                </c:pt>
                <c:pt idx="94">
                  <c:v>0.75860000000000005</c:v>
                </c:pt>
                <c:pt idx="95">
                  <c:v>0.7742</c:v>
                </c:pt>
                <c:pt idx="96">
                  <c:v>0.75509999999999999</c:v>
                </c:pt>
                <c:pt idx="97">
                  <c:v>0.75939999999999996</c:v>
                </c:pt>
                <c:pt idx="98">
                  <c:v>0.76839999999999997</c:v>
                </c:pt>
                <c:pt idx="99">
                  <c:v>0.76719999999999999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DF26-4D26-9B79-6D3ADE557E7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981449600"/>
        <c:axId val="103920496"/>
      </c:lineChart>
      <c:catAx>
        <c:axId val="981449600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03920496"/>
        <c:crosses val="autoZero"/>
        <c:auto val="1"/>
        <c:lblAlgn val="ctr"/>
        <c:lblOffset val="100"/>
        <c:noMultiLvlLbl val="0"/>
      </c:catAx>
      <c:valAx>
        <c:axId val="103920496"/>
        <c:scaling>
          <c:logBase val="10"/>
          <c:orientation val="minMax"/>
          <c:min val="0.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98144960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/>
              <a:t>loss</a:t>
            </a:r>
            <a:endParaRPr lang="ko-KR" alt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Sheet4!$A$1</c:f>
              <c:strCache>
                <c:ptCount val="1"/>
                <c:pt idx="0">
                  <c:v>loss.1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Sheet4!$A$2:$A$102</c:f>
              <c:numCache>
                <c:formatCode>General</c:formatCode>
                <c:ptCount val="101"/>
                <c:pt idx="0">
                  <c:v>0.69820000000000004</c:v>
                </c:pt>
                <c:pt idx="1">
                  <c:v>0.68830000000000002</c:v>
                </c:pt>
                <c:pt idx="2">
                  <c:v>0.65329999999999999</c:v>
                </c:pt>
                <c:pt idx="3">
                  <c:v>0.62539999999999996</c:v>
                </c:pt>
                <c:pt idx="4">
                  <c:v>0.57840000000000003</c:v>
                </c:pt>
                <c:pt idx="5">
                  <c:v>0.56589999999999996</c:v>
                </c:pt>
                <c:pt idx="6">
                  <c:v>0.54590000000000005</c:v>
                </c:pt>
                <c:pt idx="7">
                  <c:v>0.52390000000000003</c:v>
                </c:pt>
                <c:pt idx="8">
                  <c:v>0.49469999999999997</c:v>
                </c:pt>
                <c:pt idx="9">
                  <c:v>0.4879</c:v>
                </c:pt>
                <c:pt idx="10">
                  <c:v>0.46600000000000003</c:v>
                </c:pt>
                <c:pt idx="11">
                  <c:v>0.46460000000000001</c:v>
                </c:pt>
                <c:pt idx="12">
                  <c:v>0.437</c:v>
                </c:pt>
                <c:pt idx="13">
                  <c:v>0.41020000000000001</c:v>
                </c:pt>
                <c:pt idx="14">
                  <c:v>0.40200000000000002</c:v>
                </c:pt>
                <c:pt idx="15">
                  <c:v>0.37409999999999999</c:v>
                </c:pt>
                <c:pt idx="16">
                  <c:v>0.3649</c:v>
                </c:pt>
                <c:pt idx="17">
                  <c:v>0.33939999999999998</c:v>
                </c:pt>
                <c:pt idx="18">
                  <c:v>0.3352</c:v>
                </c:pt>
                <c:pt idx="19">
                  <c:v>0.3125</c:v>
                </c:pt>
                <c:pt idx="20">
                  <c:v>0.2712</c:v>
                </c:pt>
                <c:pt idx="21">
                  <c:v>0.2626</c:v>
                </c:pt>
                <c:pt idx="22">
                  <c:v>0.23469999999999999</c:v>
                </c:pt>
                <c:pt idx="23">
                  <c:v>0.2374</c:v>
                </c:pt>
                <c:pt idx="24">
                  <c:v>0.20019999999999999</c:v>
                </c:pt>
                <c:pt idx="25">
                  <c:v>0.22559999999999999</c:v>
                </c:pt>
                <c:pt idx="26">
                  <c:v>0.1744</c:v>
                </c:pt>
                <c:pt idx="27">
                  <c:v>0.1729</c:v>
                </c:pt>
                <c:pt idx="28">
                  <c:v>0.16250000000000001</c:v>
                </c:pt>
                <c:pt idx="29">
                  <c:v>0.12280000000000001</c:v>
                </c:pt>
                <c:pt idx="30">
                  <c:v>0.12939999999999999</c:v>
                </c:pt>
                <c:pt idx="31">
                  <c:v>0.14729999999999999</c:v>
                </c:pt>
                <c:pt idx="32">
                  <c:v>6.2600000000000003E-2</c:v>
                </c:pt>
                <c:pt idx="33">
                  <c:v>0.10879999999999999</c:v>
                </c:pt>
                <c:pt idx="34">
                  <c:v>0.1265</c:v>
                </c:pt>
                <c:pt idx="35">
                  <c:v>3.73E-2</c:v>
                </c:pt>
                <c:pt idx="36">
                  <c:v>7.1400000000000005E-2</c:v>
                </c:pt>
                <c:pt idx="37">
                  <c:v>0.12429999999999999</c:v>
                </c:pt>
                <c:pt idx="38">
                  <c:v>4.6800000000000001E-2</c:v>
                </c:pt>
                <c:pt idx="39">
                  <c:v>0.13969999999999999</c:v>
                </c:pt>
                <c:pt idx="40">
                  <c:v>5.1799999999999999E-2</c:v>
                </c:pt>
                <c:pt idx="41">
                  <c:v>2.9399999999999999E-2</c:v>
                </c:pt>
                <c:pt idx="42">
                  <c:v>0.16750000000000001</c:v>
                </c:pt>
                <c:pt idx="43">
                  <c:v>2.76E-2</c:v>
                </c:pt>
                <c:pt idx="44">
                  <c:v>4.8000000000000001E-2</c:v>
                </c:pt>
                <c:pt idx="45">
                  <c:v>2.41E-2</c:v>
                </c:pt>
                <c:pt idx="46">
                  <c:v>5.0900000000000001E-2</c:v>
                </c:pt>
                <c:pt idx="47">
                  <c:v>0.1043</c:v>
                </c:pt>
                <c:pt idx="48">
                  <c:v>2.24E-2</c:v>
                </c:pt>
                <c:pt idx="49">
                  <c:v>2.4799999999999999E-2</c:v>
                </c:pt>
                <c:pt idx="50">
                  <c:v>0.1142</c:v>
                </c:pt>
                <c:pt idx="51">
                  <c:v>1.35E-2</c:v>
                </c:pt>
                <c:pt idx="52">
                  <c:v>0.1182</c:v>
                </c:pt>
                <c:pt idx="53">
                  <c:v>1.7899999999999999E-2</c:v>
                </c:pt>
                <c:pt idx="54">
                  <c:v>6.59E-2</c:v>
                </c:pt>
                <c:pt idx="55">
                  <c:v>1.54E-2</c:v>
                </c:pt>
                <c:pt idx="56">
                  <c:v>4.8899999999999999E-2</c:v>
                </c:pt>
                <c:pt idx="57">
                  <c:v>0.1095</c:v>
                </c:pt>
                <c:pt idx="58">
                  <c:v>3.9199999999999999E-2</c:v>
                </c:pt>
                <c:pt idx="59">
                  <c:v>1.21E-2</c:v>
                </c:pt>
                <c:pt idx="60">
                  <c:v>0.1002</c:v>
                </c:pt>
                <c:pt idx="61">
                  <c:v>6.1899999999999997E-2</c:v>
                </c:pt>
                <c:pt idx="62">
                  <c:v>1.2E-2</c:v>
                </c:pt>
                <c:pt idx="63">
                  <c:v>2.6100000000000002E-2</c:v>
                </c:pt>
                <c:pt idx="64">
                  <c:v>2.9399999999999999E-2</c:v>
                </c:pt>
                <c:pt idx="65">
                  <c:v>3.6600000000000001E-2</c:v>
                </c:pt>
                <c:pt idx="66">
                  <c:v>9.4999999999999998E-3</c:v>
                </c:pt>
                <c:pt idx="67">
                  <c:v>5.6399999999999999E-2</c:v>
                </c:pt>
                <c:pt idx="68">
                  <c:v>1.8100000000000002E-2</c:v>
                </c:pt>
                <c:pt idx="69">
                  <c:v>3.4099999999999998E-2</c:v>
                </c:pt>
                <c:pt idx="70">
                  <c:v>1.0800000000000001E-2</c:v>
                </c:pt>
                <c:pt idx="71">
                  <c:v>2.0299999999999999E-2</c:v>
                </c:pt>
                <c:pt idx="72">
                  <c:v>3.95E-2</c:v>
                </c:pt>
                <c:pt idx="73">
                  <c:v>1.26E-2</c:v>
                </c:pt>
                <c:pt idx="74">
                  <c:v>1.7100000000000001E-2</c:v>
                </c:pt>
                <c:pt idx="75">
                  <c:v>1.9699999999999999E-2</c:v>
                </c:pt>
                <c:pt idx="76">
                  <c:v>1.6299999999999999E-2</c:v>
                </c:pt>
                <c:pt idx="77">
                  <c:v>2.4400000000000002E-2</c:v>
                </c:pt>
                <c:pt idx="78">
                  <c:v>1.3299999999999999E-2</c:v>
                </c:pt>
                <c:pt idx="79">
                  <c:v>1.2800000000000001E-2</c:v>
                </c:pt>
                <c:pt idx="80">
                  <c:v>2.4799999999999999E-2</c:v>
                </c:pt>
                <c:pt idx="81">
                  <c:v>4.1500000000000002E-2</c:v>
                </c:pt>
                <c:pt idx="82">
                  <c:v>1.06E-2</c:v>
                </c:pt>
                <c:pt idx="83">
                  <c:v>4.82E-2</c:v>
                </c:pt>
                <c:pt idx="84">
                  <c:v>4.0500000000000001E-2</c:v>
                </c:pt>
                <c:pt idx="85">
                  <c:v>8.3000000000000001E-3</c:v>
                </c:pt>
                <c:pt idx="86">
                  <c:v>1.41E-2</c:v>
                </c:pt>
                <c:pt idx="87">
                  <c:v>3.7499999999999999E-2</c:v>
                </c:pt>
                <c:pt idx="88">
                  <c:v>1.03E-2</c:v>
                </c:pt>
                <c:pt idx="89">
                  <c:v>1.9800000000000002E-2</c:v>
                </c:pt>
                <c:pt idx="90">
                  <c:v>1.15E-2</c:v>
                </c:pt>
                <c:pt idx="91">
                  <c:v>4.48E-2</c:v>
                </c:pt>
                <c:pt idx="92">
                  <c:v>2.06E-2</c:v>
                </c:pt>
                <c:pt idx="93">
                  <c:v>2.7199999999999998E-2</c:v>
                </c:pt>
                <c:pt idx="94">
                  <c:v>0.01</c:v>
                </c:pt>
                <c:pt idx="95">
                  <c:v>1.1900000000000001E-2</c:v>
                </c:pt>
                <c:pt idx="96">
                  <c:v>2.1399999999999999E-2</c:v>
                </c:pt>
                <c:pt idx="97">
                  <c:v>1.8599999999999998E-2</c:v>
                </c:pt>
                <c:pt idx="98">
                  <c:v>3.0599999999999999E-2</c:v>
                </c:pt>
                <c:pt idx="99">
                  <c:v>9.4000000000000004E-3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1C0-4A70-9B82-4506ED7F6A18}"/>
            </c:ext>
          </c:extLst>
        </c:ser>
        <c:ser>
          <c:idx val="1"/>
          <c:order val="1"/>
          <c:tx>
            <c:strRef>
              <c:f>Sheet4!$C$1</c:f>
              <c:strCache>
                <c:ptCount val="1"/>
                <c:pt idx="0">
                  <c:v>val_loss.1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Sheet4!$C$2:$C$102</c:f>
              <c:numCache>
                <c:formatCode>General</c:formatCode>
                <c:ptCount val="101"/>
                <c:pt idx="0">
                  <c:v>0.68049999999999999</c:v>
                </c:pt>
                <c:pt idx="1">
                  <c:v>0.67679999999999996</c:v>
                </c:pt>
                <c:pt idx="2">
                  <c:v>0.62709999999999999</c:v>
                </c:pt>
                <c:pt idx="3">
                  <c:v>0.59709999999999996</c:v>
                </c:pt>
                <c:pt idx="4">
                  <c:v>0.57230000000000003</c:v>
                </c:pt>
                <c:pt idx="5">
                  <c:v>0.56899999999999995</c:v>
                </c:pt>
                <c:pt idx="6">
                  <c:v>0.56369999999999998</c:v>
                </c:pt>
                <c:pt idx="7">
                  <c:v>0.54859999999999998</c:v>
                </c:pt>
                <c:pt idx="8">
                  <c:v>0.51190000000000002</c:v>
                </c:pt>
                <c:pt idx="9">
                  <c:v>0.53310000000000002</c:v>
                </c:pt>
                <c:pt idx="10">
                  <c:v>0.495</c:v>
                </c:pt>
                <c:pt idx="11">
                  <c:v>0.49409999999999998</c:v>
                </c:pt>
                <c:pt idx="12">
                  <c:v>0.49740000000000001</c:v>
                </c:pt>
                <c:pt idx="13">
                  <c:v>0.55730000000000002</c:v>
                </c:pt>
                <c:pt idx="14">
                  <c:v>0.53</c:v>
                </c:pt>
                <c:pt idx="15">
                  <c:v>0.53410000000000002</c:v>
                </c:pt>
                <c:pt idx="16">
                  <c:v>0.49930000000000002</c:v>
                </c:pt>
                <c:pt idx="17">
                  <c:v>0.49480000000000002</c:v>
                </c:pt>
                <c:pt idx="18">
                  <c:v>0.53139999999999998</c:v>
                </c:pt>
                <c:pt idx="19">
                  <c:v>0.57169999999999999</c:v>
                </c:pt>
                <c:pt idx="20">
                  <c:v>0.53839999999999999</c:v>
                </c:pt>
                <c:pt idx="21">
                  <c:v>0.57099999999999995</c:v>
                </c:pt>
                <c:pt idx="22">
                  <c:v>0.58579999999999999</c:v>
                </c:pt>
                <c:pt idx="23">
                  <c:v>0.65780000000000005</c:v>
                </c:pt>
                <c:pt idx="24">
                  <c:v>0.65229999999999999</c:v>
                </c:pt>
                <c:pt idx="25">
                  <c:v>0.57809999999999995</c:v>
                </c:pt>
                <c:pt idx="26">
                  <c:v>0.7</c:v>
                </c:pt>
                <c:pt idx="27">
                  <c:v>0.71360000000000001</c:v>
                </c:pt>
                <c:pt idx="28">
                  <c:v>0.78639999999999999</c:v>
                </c:pt>
                <c:pt idx="29">
                  <c:v>0.83299999999999996</c:v>
                </c:pt>
                <c:pt idx="30">
                  <c:v>0.71750000000000003</c:v>
                </c:pt>
                <c:pt idx="31">
                  <c:v>0.72289999999999999</c:v>
                </c:pt>
                <c:pt idx="32">
                  <c:v>1.2396</c:v>
                </c:pt>
                <c:pt idx="33">
                  <c:v>0.98009999999999997</c:v>
                </c:pt>
                <c:pt idx="34">
                  <c:v>0.91890000000000005</c:v>
                </c:pt>
                <c:pt idx="35">
                  <c:v>1.0162</c:v>
                </c:pt>
                <c:pt idx="36">
                  <c:v>1.2734000000000001</c:v>
                </c:pt>
                <c:pt idx="37">
                  <c:v>0.79890000000000005</c:v>
                </c:pt>
                <c:pt idx="38">
                  <c:v>1.0593999999999999</c:v>
                </c:pt>
                <c:pt idx="39">
                  <c:v>0.74709999999999999</c:v>
                </c:pt>
                <c:pt idx="40">
                  <c:v>1.1894</c:v>
                </c:pt>
                <c:pt idx="41">
                  <c:v>1.8508</c:v>
                </c:pt>
                <c:pt idx="42">
                  <c:v>1.2313000000000001</c:v>
                </c:pt>
                <c:pt idx="43">
                  <c:v>1.2542</c:v>
                </c:pt>
                <c:pt idx="44">
                  <c:v>1.1756</c:v>
                </c:pt>
                <c:pt idx="45">
                  <c:v>1.4741</c:v>
                </c:pt>
                <c:pt idx="46">
                  <c:v>1.2403</c:v>
                </c:pt>
                <c:pt idx="47">
                  <c:v>0.96160000000000001</c:v>
                </c:pt>
                <c:pt idx="48">
                  <c:v>1.2853000000000001</c:v>
                </c:pt>
                <c:pt idx="49">
                  <c:v>1.4444999999999999</c:v>
                </c:pt>
                <c:pt idx="50">
                  <c:v>1.2153</c:v>
                </c:pt>
                <c:pt idx="51">
                  <c:v>1.4782999999999999</c:v>
                </c:pt>
                <c:pt idx="52">
                  <c:v>1.1225000000000001</c:v>
                </c:pt>
                <c:pt idx="53">
                  <c:v>1.4334</c:v>
                </c:pt>
                <c:pt idx="54">
                  <c:v>1.3265</c:v>
                </c:pt>
                <c:pt idx="55">
                  <c:v>1.3048999999999999</c:v>
                </c:pt>
                <c:pt idx="56">
                  <c:v>1.4208000000000001</c:v>
                </c:pt>
                <c:pt idx="57">
                  <c:v>1.0236000000000001</c:v>
                </c:pt>
                <c:pt idx="58">
                  <c:v>1.4286000000000001</c:v>
                </c:pt>
                <c:pt idx="59">
                  <c:v>1.5618000000000001</c:v>
                </c:pt>
                <c:pt idx="60">
                  <c:v>1.5799000000000001</c:v>
                </c:pt>
                <c:pt idx="61">
                  <c:v>1.1248</c:v>
                </c:pt>
                <c:pt idx="62">
                  <c:v>1.6315</c:v>
                </c:pt>
                <c:pt idx="63">
                  <c:v>1.4675</c:v>
                </c:pt>
                <c:pt idx="64">
                  <c:v>1.2687999999999999</c:v>
                </c:pt>
                <c:pt idx="65">
                  <c:v>1.3624000000000001</c:v>
                </c:pt>
                <c:pt idx="66">
                  <c:v>1.64</c:v>
                </c:pt>
                <c:pt idx="67">
                  <c:v>1.5027999999999999</c:v>
                </c:pt>
                <c:pt idx="68">
                  <c:v>1.1498999999999999</c:v>
                </c:pt>
                <c:pt idx="69">
                  <c:v>1.4475</c:v>
                </c:pt>
                <c:pt idx="70">
                  <c:v>1.6025</c:v>
                </c:pt>
                <c:pt idx="71">
                  <c:v>1.9184000000000001</c:v>
                </c:pt>
                <c:pt idx="72">
                  <c:v>1.5343</c:v>
                </c:pt>
                <c:pt idx="73">
                  <c:v>1.4311</c:v>
                </c:pt>
                <c:pt idx="74">
                  <c:v>1.7301</c:v>
                </c:pt>
                <c:pt idx="75">
                  <c:v>1.6662999999999999</c:v>
                </c:pt>
                <c:pt idx="76">
                  <c:v>1.6611</c:v>
                </c:pt>
                <c:pt idx="77">
                  <c:v>1.5886</c:v>
                </c:pt>
                <c:pt idx="78">
                  <c:v>1.6171</c:v>
                </c:pt>
                <c:pt idx="79">
                  <c:v>1.7475000000000001</c:v>
                </c:pt>
                <c:pt idx="80">
                  <c:v>1.6091</c:v>
                </c:pt>
                <c:pt idx="81">
                  <c:v>1.6394</c:v>
                </c:pt>
                <c:pt idx="82">
                  <c:v>1.5985</c:v>
                </c:pt>
                <c:pt idx="83">
                  <c:v>1.5267999999999999</c:v>
                </c:pt>
                <c:pt idx="84">
                  <c:v>1.3852</c:v>
                </c:pt>
                <c:pt idx="85">
                  <c:v>1.5986</c:v>
                </c:pt>
                <c:pt idx="86">
                  <c:v>1.7883</c:v>
                </c:pt>
                <c:pt idx="87">
                  <c:v>1.6541999999999999</c:v>
                </c:pt>
                <c:pt idx="88">
                  <c:v>1.7336</c:v>
                </c:pt>
                <c:pt idx="89">
                  <c:v>1.796</c:v>
                </c:pt>
                <c:pt idx="90">
                  <c:v>1.8945000000000001</c:v>
                </c:pt>
                <c:pt idx="91">
                  <c:v>1.7554000000000001</c:v>
                </c:pt>
                <c:pt idx="92">
                  <c:v>1.659</c:v>
                </c:pt>
                <c:pt idx="93">
                  <c:v>1.4632000000000001</c:v>
                </c:pt>
                <c:pt idx="94">
                  <c:v>1.7897000000000001</c:v>
                </c:pt>
                <c:pt idx="95">
                  <c:v>1.8069999999999999</c:v>
                </c:pt>
                <c:pt idx="96">
                  <c:v>1.7369000000000001</c:v>
                </c:pt>
                <c:pt idx="97">
                  <c:v>1.8245</c:v>
                </c:pt>
                <c:pt idx="98">
                  <c:v>1.7012</c:v>
                </c:pt>
                <c:pt idx="99">
                  <c:v>1.6948000000000001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71C0-4A70-9B82-4506ED7F6A1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7945984"/>
        <c:axId val="116591760"/>
      </c:lineChart>
      <c:catAx>
        <c:axId val="7945984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16591760"/>
        <c:crosses val="autoZero"/>
        <c:auto val="1"/>
        <c:lblAlgn val="ctr"/>
        <c:lblOffset val="100"/>
        <c:noMultiLvlLbl val="0"/>
      </c:catAx>
      <c:valAx>
        <c:axId val="1165917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794598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 dirty="0"/>
              <a:t>loss</a:t>
            </a:r>
            <a:endParaRPr lang="ko-KR" alt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Sheet5!$A$1</c:f>
              <c:strCache>
                <c:ptCount val="1"/>
                <c:pt idx="0">
                  <c:v>loss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val>
            <c:numRef>
              <c:f>Sheet5!$A$2:$A$6</c:f>
              <c:numCache>
                <c:formatCode>General</c:formatCode>
                <c:ptCount val="5"/>
                <c:pt idx="0">
                  <c:v>0.1414</c:v>
                </c:pt>
                <c:pt idx="1">
                  <c:v>0.13569999999999999</c:v>
                </c:pt>
                <c:pt idx="2">
                  <c:v>0.12939999999999999</c:v>
                </c:pt>
                <c:pt idx="3">
                  <c:v>0.1179</c:v>
                </c:pt>
                <c:pt idx="4">
                  <c:v>0.105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588-4A4E-8CBF-51FF7BAD2906}"/>
            </c:ext>
          </c:extLst>
        </c:ser>
        <c:ser>
          <c:idx val="1"/>
          <c:order val="1"/>
          <c:tx>
            <c:strRef>
              <c:f>Sheet5!$C$1</c:f>
              <c:strCache>
                <c:ptCount val="1"/>
                <c:pt idx="0">
                  <c:v>val_loss.2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val>
            <c:numRef>
              <c:f>Sheet5!$C$2:$C$6</c:f>
              <c:numCache>
                <c:formatCode>General</c:formatCode>
                <c:ptCount val="5"/>
                <c:pt idx="0">
                  <c:v>0.21290000000000001</c:v>
                </c:pt>
                <c:pt idx="1">
                  <c:v>0.2157</c:v>
                </c:pt>
                <c:pt idx="2">
                  <c:v>0.22209999999999999</c:v>
                </c:pt>
                <c:pt idx="3">
                  <c:v>0.2167</c:v>
                </c:pt>
                <c:pt idx="4">
                  <c:v>0.21709999999999999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4588-4A4E-8CBF-51FF7BAD290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57925888"/>
        <c:axId val="847243856"/>
      </c:lineChart>
      <c:catAx>
        <c:axId val="457925888"/>
        <c:scaling>
          <c:orientation val="minMax"/>
        </c:scaling>
        <c:delete val="0"/>
        <c:axPos val="b"/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847243856"/>
        <c:crosses val="autoZero"/>
        <c:auto val="1"/>
        <c:lblAlgn val="ctr"/>
        <c:lblOffset val="100"/>
        <c:noMultiLvlLbl val="0"/>
      </c:catAx>
      <c:valAx>
        <c:axId val="8472438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5792588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/>
              <a:t>accuracy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Sheet5!$B$1</c:f>
              <c:strCache>
                <c:ptCount val="1"/>
                <c:pt idx="0">
                  <c:v>accuracy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val>
            <c:numRef>
              <c:f>Sheet5!$B$2:$B$6</c:f>
              <c:numCache>
                <c:formatCode>General</c:formatCode>
                <c:ptCount val="5"/>
                <c:pt idx="0">
                  <c:v>0.94669999999999999</c:v>
                </c:pt>
                <c:pt idx="1">
                  <c:v>0.94940000000000002</c:v>
                </c:pt>
                <c:pt idx="2">
                  <c:v>0.95109999999999995</c:v>
                </c:pt>
                <c:pt idx="3">
                  <c:v>0.95540000000000003</c:v>
                </c:pt>
                <c:pt idx="4">
                  <c:v>0.96150000000000002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421-4706-9FFE-2717D5FE7A3D}"/>
            </c:ext>
          </c:extLst>
        </c:ser>
        <c:ser>
          <c:idx val="1"/>
          <c:order val="1"/>
          <c:tx>
            <c:strRef>
              <c:f>Sheet5!$D$1</c:f>
              <c:strCache>
                <c:ptCount val="1"/>
                <c:pt idx="0">
                  <c:v>val_accuracy.2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val>
            <c:numRef>
              <c:f>Sheet5!$D$2:$D$6</c:f>
              <c:numCache>
                <c:formatCode>General</c:formatCode>
                <c:ptCount val="5"/>
                <c:pt idx="0">
                  <c:v>0.91149999999999998</c:v>
                </c:pt>
                <c:pt idx="1">
                  <c:v>0.91210000000000002</c:v>
                </c:pt>
                <c:pt idx="2">
                  <c:v>0.9123</c:v>
                </c:pt>
                <c:pt idx="3">
                  <c:v>0.91139999999999999</c:v>
                </c:pt>
                <c:pt idx="4">
                  <c:v>0.91269999999999996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A421-4706-9FFE-2717D5FE7A3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61694352"/>
        <c:axId val="347058240"/>
      </c:lineChart>
      <c:catAx>
        <c:axId val="161694352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347058240"/>
        <c:crosses val="autoZero"/>
        <c:auto val="1"/>
        <c:lblAlgn val="ctr"/>
        <c:lblOffset val="100"/>
        <c:noMultiLvlLbl val="0"/>
      </c:catAx>
      <c:valAx>
        <c:axId val="347058240"/>
        <c:scaling>
          <c:logBase val="10"/>
          <c:orientation val="minMax"/>
          <c:min val="0.9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6169435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85158A-4F81-4D70-B8E7-540D101C8D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2AE388C-99F3-42A7-91E6-8570ADD8A9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93189C9-8847-4B34-948C-3862254AEE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F3857-6DE8-4849-A5AA-C783DF006355}" type="datetimeFigureOut">
              <a:rPr lang="ko-KR" altLang="en-US" smtClean="0"/>
              <a:t>2020-02-07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6D8AFF-2BF5-4C7B-8CFA-6278C4FA09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A283E3D-EDAF-4D28-B9A1-59307C293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2E3B9-C337-4F18-A1D3-F47961D321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9293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BF36CB-F877-497C-BE85-6609AE2BD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028656B-47C5-4DFC-8556-EA992B7B1B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AF4C105-767D-41F2-9EBD-642CA7C70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F3857-6DE8-4849-A5AA-C783DF006355}" type="datetimeFigureOut">
              <a:rPr lang="ko-KR" altLang="en-US" smtClean="0"/>
              <a:t>2020-02-07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1BC30E8-8AE0-40F1-B5EC-33E9B09190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086177E-0B52-47CF-B62F-F56C32625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2E3B9-C337-4F18-A1D3-F47961D321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39572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716AFA8-AF10-4A41-A76B-D3F5E265318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6536D2A-0CA0-4770-B2AA-D44F0D471A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3A7621F-10F4-42B4-80A7-2CB28AED4D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F3857-6DE8-4849-A5AA-C783DF006355}" type="datetimeFigureOut">
              <a:rPr lang="ko-KR" altLang="en-US" smtClean="0"/>
              <a:t>2020-02-07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7A155F4-0DF6-4EB1-8352-8E642F4B0D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6AF0C31-4775-476C-A9BC-6C7B495B2F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2E3B9-C337-4F18-A1D3-F47961D321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40166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B695EA-5735-432F-8ABE-44F549A337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1FEC019-54B6-44F8-A826-28A4E13862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A530376-F68A-49D9-88BD-28E970A31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F3857-6DE8-4849-A5AA-C783DF006355}" type="datetimeFigureOut">
              <a:rPr lang="ko-KR" altLang="en-US" smtClean="0"/>
              <a:t>2020-02-07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31C683E-4FCF-4BA4-B8B9-D87EF4D189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E2EEFD9-EF9A-41B0-A9FB-9E45437539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2E3B9-C337-4F18-A1D3-F47961D321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32324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E05711-43FB-4948-881C-84F84B9C6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95FC962-C5CF-4B73-88B4-C00F511AFE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4A61DC9-5E4C-4C3C-9661-849226755A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F3857-6DE8-4849-A5AA-C783DF006355}" type="datetimeFigureOut">
              <a:rPr lang="ko-KR" altLang="en-US" smtClean="0"/>
              <a:t>2020-02-07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592B997-D19F-4C46-802A-93A262E793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28752C7-6335-44F2-9A5F-AB7F213BD1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2E3B9-C337-4F18-A1D3-F47961D321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2911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F352E3-C70B-4A50-908C-593A50FCF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C7670CA-FC07-403E-B3CE-A4ACCE79024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E3C218C-5DD6-4758-AF30-6039898F19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7A0B365-0073-471C-92E9-211C18966B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F3857-6DE8-4849-A5AA-C783DF006355}" type="datetimeFigureOut">
              <a:rPr lang="ko-KR" altLang="en-US" smtClean="0"/>
              <a:t>2020-02-07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61FCE96-4AD1-46D9-BEBD-486DBFB542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853309E-3103-4372-ABE8-659999D4C3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2E3B9-C337-4F18-A1D3-F47961D321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46212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E65840-17BC-4CC5-9AB1-1FB329AB28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465F8AC-FC6F-4F32-857C-C51A3937BA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2387EC7-DC25-458D-A55B-2F404CF2C4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5C07C9E-FD65-4136-AFBE-05227813FF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6CE1A05-11A4-4F46-A222-A4D95F70751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CAC8B9E-C2D4-4910-9EF0-A7CB03A6B3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F3857-6DE8-4849-A5AA-C783DF006355}" type="datetimeFigureOut">
              <a:rPr lang="ko-KR" altLang="en-US" smtClean="0"/>
              <a:t>2020-02-07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A351F5E-1149-49DE-8CC6-FA861E2147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E2276A3-602F-4E46-A8A3-11B40F2724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2E3B9-C337-4F18-A1D3-F47961D321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24144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DF2D10-E056-4CBF-83A5-B0AF5FB5A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82D796D-E0FD-4D41-A4AA-DBFBB90D3F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F3857-6DE8-4849-A5AA-C783DF006355}" type="datetimeFigureOut">
              <a:rPr lang="ko-KR" altLang="en-US" smtClean="0"/>
              <a:t>2020-02-07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EED95E4-5EA9-4C4E-904B-28F2909873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72AE7E8-1E01-48E9-A95A-F3D4FDF09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2E3B9-C337-4F18-A1D3-F47961D321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03090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4498D79-6DC2-4C47-B2AA-A45DA72C4A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F3857-6DE8-4849-A5AA-C783DF006355}" type="datetimeFigureOut">
              <a:rPr lang="ko-KR" altLang="en-US" smtClean="0"/>
              <a:t>2020-02-07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C6616F4-CF6F-4329-9008-78931B07AA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BFC93A8-D3E1-47F7-BA75-FF0A73A441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2E3B9-C337-4F18-A1D3-F47961D321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5956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D7DD14-3979-4A6D-96D7-CCEE984327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0BC6F63-E4CD-4CC6-8125-72077AB729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89BEC6D-CE66-4FDB-8CB5-056C9E1409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32FAD9D-95C4-4A87-9D23-D3FB49BEA4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F3857-6DE8-4849-A5AA-C783DF006355}" type="datetimeFigureOut">
              <a:rPr lang="ko-KR" altLang="en-US" smtClean="0"/>
              <a:t>2020-02-07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E2C9762-B8DA-48AF-BC23-28DD34D9AC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62A15C1-6F6A-4FDE-B9CE-43ED5AE28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2E3B9-C337-4F18-A1D3-F47961D321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58258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84753A-E0E2-40A5-B6E1-8B010FC713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56AF9A1-0A32-4BBF-A65D-1735A729CE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2E33708-4F04-4ACA-854B-7FC0A4F794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390DC05-7807-4669-BC2C-50A3B4E68A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F3857-6DE8-4849-A5AA-C783DF006355}" type="datetimeFigureOut">
              <a:rPr lang="ko-KR" altLang="en-US" smtClean="0"/>
              <a:t>2020-02-07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EE605E4-D1F2-4AE8-BEEC-7D320CC499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4000F74-B3EF-4ABB-8A20-D45C873CB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2E3B9-C337-4F18-A1D3-F47961D321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67264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24B220A-D0ED-4B66-B5F2-AF805B7B7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A0F6D3A-C30A-4A04-9F13-8B2A1652F3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5AE0DBE-82CF-40A1-9A84-3A48CB83405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0F3857-6DE8-4849-A5AA-C783DF006355}" type="datetimeFigureOut">
              <a:rPr lang="ko-KR" altLang="en-US" smtClean="0"/>
              <a:t>2020-02-07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F85BBF9-C5AE-40B4-9C74-2E34E9F697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DBCABA2-A11D-4475-95F8-AE11F734B4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C2E3B9-C337-4F18-A1D3-F47961D321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1820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dl.google.com/coral/python/tflite_runtime-1.14.0-cp37-cp37m-linux_armv7l.whl" TargetMode="External"/><Relationship Id="rId2" Type="http://schemas.openxmlformats.org/officeDocument/2006/relationships/hyperlink" Target="https://www.tensorflow.org/lite/guide/python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opencv.org/3.4/d9/d8b/tutorial_py_contours_hierarchy.html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opencv.org/3.4/d9/d8b/tutorial_py_contours_hierarchy.html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oo0681/raspi4withTF/blob/master/findContours.py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oo0681/raspi4withTF/blob/master/classification.py#L63-L66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aggle.com/c/dogs-vs-cats/data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cloud.google.com/community/tutorials/standalone-tensorflow-raspberry-pi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hoo0681/raspi4withTF" TargetMode="Externa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tensorflow.org/tutorials/images/classification" TargetMode="External"/><Relationship Id="rId13" Type="http://schemas.openxmlformats.org/officeDocument/2006/relationships/hyperlink" Target="https://elinux.org/RPi_USB_Webcams" TargetMode="External"/><Relationship Id="rId18" Type="http://schemas.openxmlformats.org/officeDocument/2006/relationships/hyperlink" Target="https://www.tensorflow.org/api_docs/python/tf/lite/Interpreter?version=stable" TargetMode="External"/><Relationship Id="rId3" Type="http://schemas.openxmlformats.org/officeDocument/2006/relationships/hyperlink" Target="https://projects.raspberrypi.org/en/projects/raspberry-pi-setting-up" TargetMode="External"/><Relationship Id="rId7" Type="http://schemas.openxmlformats.org/officeDocument/2006/relationships/hyperlink" Target="https://datascienceschool.net/view-notebook/f9f8983941254a34bf0fee42c66c5539/" TargetMode="External"/><Relationship Id="rId12" Type="http://schemas.openxmlformats.org/officeDocument/2006/relationships/hyperlink" Target="https://www.tensorflow.org/model_optimization/guide/pruning/pruning_with_keras" TargetMode="External"/><Relationship Id="rId17" Type="http://schemas.openxmlformats.org/officeDocument/2006/relationships/hyperlink" Target="https://www.tensorflow.org/lite/guide/hosted_models" TargetMode="External"/><Relationship Id="rId2" Type="http://schemas.openxmlformats.org/officeDocument/2006/relationships/hyperlink" Target="https://cloud.google.com/community/tutorials/standalone-tensorflow-raspberry-pi" TargetMode="External"/><Relationship Id="rId16" Type="http://schemas.openxmlformats.org/officeDocument/2006/relationships/hyperlink" Target="https://keras.io/applications/#inceptionv3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pyimagesearch.com/2018/09/26/install-opencv-4-on-your-raspberry-pi/" TargetMode="External"/><Relationship Id="rId11" Type="http://schemas.openxmlformats.org/officeDocument/2006/relationships/hyperlink" Target="https://www.frontiersin.org/articles/10.3389/fnins.2019.00405/full" TargetMode="External"/><Relationship Id="rId5" Type="http://schemas.openxmlformats.org/officeDocument/2006/relationships/hyperlink" Target="https://webnautes.tistory.com/916" TargetMode="External"/><Relationship Id="rId15" Type="http://schemas.openxmlformats.org/officeDocument/2006/relationships/hyperlink" Target="https://www.tensorflow.org/lite/performance/post_training_quantization" TargetMode="External"/><Relationship Id="rId10" Type="http://schemas.openxmlformats.org/officeDocument/2006/relationships/hyperlink" Target="https://www.tensorflow.org/guide/saved_model" TargetMode="External"/><Relationship Id="rId4" Type="http://schemas.openxmlformats.org/officeDocument/2006/relationships/hyperlink" Target="https://webnautes.tistory.com/549" TargetMode="External"/><Relationship Id="rId9" Type="http://schemas.openxmlformats.org/officeDocument/2006/relationships/hyperlink" Target="https://nbviewer.jupyter.org/gist/bikz05/d352272ac69977f22560" TargetMode="External"/><Relationship Id="rId14" Type="http://schemas.openxmlformats.org/officeDocument/2006/relationships/hyperlink" Target="https://www.tensorflow.org/lite/guide/get_started#4_optimize_your_model_optional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C7A798-D42E-46AC-AB7D-1DAD2885AAF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결과물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2EBE349-F963-45F5-965D-AFDA647B1AE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홍승후</a:t>
            </a:r>
          </a:p>
        </p:txBody>
      </p:sp>
    </p:spTree>
    <p:extLst>
      <p:ext uri="{BB962C8B-B14F-4D97-AF65-F5344CB8AC3E}">
        <p14:creationId xmlns:p14="http://schemas.microsoft.com/office/powerpoint/2010/main" val="32615218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3CD0DF-0645-463E-B6A1-019EE304C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7505"/>
            <a:ext cx="10515600" cy="1325563"/>
          </a:xfrm>
        </p:spPr>
        <p:txBody>
          <a:bodyPr/>
          <a:lstStyle/>
          <a:p>
            <a:r>
              <a:rPr lang="ko-KR" altLang="en-US" dirty="0"/>
              <a:t>라즈베리 설정</a:t>
            </a:r>
            <a:r>
              <a:rPr lang="en-US" altLang="ko-KR" dirty="0"/>
              <a:t>- </a:t>
            </a:r>
            <a:r>
              <a:rPr lang="en-US" altLang="ko-KR" dirty="0" err="1"/>
              <a:t>opencv</a:t>
            </a:r>
            <a:r>
              <a:rPr lang="ko-KR" altLang="en-US" dirty="0"/>
              <a:t>설치</a:t>
            </a:r>
            <a:r>
              <a:rPr lang="en-US" altLang="ko-KR" dirty="0"/>
              <a:t>_4.1.2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FDB3FF0-5130-43AD-8638-35934CC8A6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754880" cy="4351338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ko-KR" sz="700" dirty="0" err="1"/>
              <a:t>Sudo</a:t>
            </a:r>
            <a:r>
              <a:rPr lang="en-US" altLang="ko-KR" sz="700" dirty="0"/>
              <a:t> apt-get install pkg-config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700" dirty="0" err="1"/>
              <a:t>Sudo</a:t>
            </a:r>
            <a:r>
              <a:rPr lang="en-US" altLang="ko-KR" sz="700" dirty="0"/>
              <a:t> apt-get update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700" dirty="0" err="1"/>
              <a:t>Sudo</a:t>
            </a:r>
            <a:r>
              <a:rPr lang="en-US" altLang="ko-KR" sz="700" dirty="0"/>
              <a:t> apt-get upgrade (</a:t>
            </a:r>
            <a:r>
              <a:rPr lang="ko-KR" altLang="en-US" sz="700" dirty="0" err="1"/>
              <a:t>오래걸림</a:t>
            </a:r>
            <a:r>
              <a:rPr lang="en-US" altLang="ko-KR" sz="700" dirty="0"/>
              <a:t>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700" dirty="0" err="1"/>
              <a:t>Sudo</a:t>
            </a:r>
            <a:r>
              <a:rPr lang="en-US" altLang="ko-KR" sz="700" dirty="0"/>
              <a:t> apt-get install build-essential </a:t>
            </a:r>
            <a:r>
              <a:rPr lang="en-US" altLang="ko-KR" sz="700" dirty="0" err="1"/>
              <a:t>cmake</a:t>
            </a:r>
            <a:endParaRPr lang="en-US" altLang="ko-KR" sz="700" dirty="0"/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700" dirty="0" err="1"/>
              <a:t>sudo</a:t>
            </a:r>
            <a:r>
              <a:rPr lang="en-US" altLang="ko-KR" sz="700" dirty="0"/>
              <a:t> apt-get install </a:t>
            </a:r>
            <a:r>
              <a:rPr lang="en-US" altLang="ko-KR" sz="700" dirty="0" err="1"/>
              <a:t>libjpeg</a:t>
            </a:r>
            <a:r>
              <a:rPr lang="en-US" altLang="ko-KR" sz="700" dirty="0"/>
              <a:t>-dev libtiff5-dev libpng12-dev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700" dirty="0"/>
              <a:t> </a:t>
            </a:r>
            <a:r>
              <a:rPr lang="en-US" altLang="ko-KR" sz="700" dirty="0" err="1"/>
              <a:t>sudo</a:t>
            </a:r>
            <a:r>
              <a:rPr lang="en-US" altLang="ko-KR" sz="700" dirty="0"/>
              <a:t> apt-get install </a:t>
            </a:r>
            <a:r>
              <a:rPr lang="en-US" altLang="ko-KR" sz="700" dirty="0" err="1"/>
              <a:t>libavcodec</a:t>
            </a:r>
            <a:r>
              <a:rPr lang="en-US" altLang="ko-KR" sz="700" dirty="0"/>
              <a:t>-dev </a:t>
            </a:r>
            <a:r>
              <a:rPr lang="en-US" altLang="ko-KR" sz="700" dirty="0" err="1"/>
              <a:t>libavformat</a:t>
            </a:r>
            <a:r>
              <a:rPr lang="en-US" altLang="ko-KR" sz="700" dirty="0"/>
              <a:t>-dev </a:t>
            </a:r>
            <a:r>
              <a:rPr lang="en-US" altLang="ko-KR" sz="700" dirty="0" err="1"/>
              <a:t>libswscale</a:t>
            </a:r>
            <a:r>
              <a:rPr lang="en-US" altLang="ko-KR" sz="700" dirty="0"/>
              <a:t>-dev </a:t>
            </a:r>
            <a:r>
              <a:rPr lang="en-US" altLang="ko-KR" sz="700" dirty="0" err="1"/>
              <a:t>libxvidcore</a:t>
            </a:r>
            <a:r>
              <a:rPr lang="en-US" altLang="ko-KR" sz="700" dirty="0"/>
              <a:t>-dev libx264-dev libxine2-dev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700" dirty="0" err="1"/>
              <a:t>sudo</a:t>
            </a:r>
            <a:r>
              <a:rPr lang="en-US" altLang="ko-KR" sz="700" dirty="0"/>
              <a:t> apt-get install libv4l-dev v4l-utils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700" dirty="0" err="1"/>
              <a:t>sudo</a:t>
            </a:r>
            <a:r>
              <a:rPr lang="en-US" altLang="ko-KR" sz="700" dirty="0"/>
              <a:t> apt-get install libgstreamer1.0-dev libgstreamer-plugins-base1.0-dev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700" dirty="0" err="1"/>
              <a:t>sudo</a:t>
            </a:r>
            <a:r>
              <a:rPr lang="en-US" altLang="ko-KR" sz="700" dirty="0"/>
              <a:t> apt-get install libgtk2.0-dev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700" dirty="0" err="1"/>
              <a:t>sudo</a:t>
            </a:r>
            <a:r>
              <a:rPr lang="en-US" altLang="ko-KR" sz="700" dirty="0"/>
              <a:t> apt-get install mesa-</a:t>
            </a:r>
            <a:r>
              <a:rPr lang="en-US" altLang="ko-KR" sz="700" dirty="0" err="1"/>
              <a:t>utils</a:t>
            </a:r>
            <a:r>
              <a:rPr lang="en-US" altLang="ko-KR" sz="700" dirty="0"/>
              <a:t> libgl1-mesa-dri libgtkgl2.0-dev libgtkglext1-dev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700" dirty="0" err="1"/>
              <a:t>sudo</a:t>
            </a:r>
            <a:r>
              <a:rPr lang="en-US" altLang="ko-KR" sz="700" dirty="0"/>
              <a:t> apt-get install </a:t>
            </a:r>
            <a:r>
              <a:rPr lang="en-US" altLang="ko-KR" sz="700" dirty="0" err="1"/>
              <a:t>libatlas</a:t>
            </a:r>
            <a:r>
              <a:rPr lang="en-US" altLang="ko-KR" sz="700" dirty="0"/>
              <a:t>-base-dev </a:t>
            </a:r>
            <a:r>
              <a:rPr lang="en-US" altLang="ko-KR" sz="700" dirty="0" err="1"/>
              <a:t>gfortran</a:t>
            </a:r>
            <a:r>
              <a:rPr lang="en-US" altLang="ko-KR" sz="700" dirty="0"/>
              <a:t> libeigen3-dev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700" dirty="0" err="1"/>
              <a:t>sudo</a:t>
            </a:r>
            <a:r>
              <a:rPr lang="en-US" altLang="ko-KR" sz="700" dirty="0"/>
              <a:t> apt-get install python4.0-dev python3-numpy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700" dirty="0" err="1"/>
              <a:t>Mkdir</a:t>
            </a:r>
            <a:r>
              <a:rPr lang="en-US" altLang="ko-KR" sz="700" dirty="0"/>
              <a:t> </a:t>
            </a:r>
            <a:r>
              <a:rPr lang="en-US" altLang="ko-KR" sz="700" dirty="0" err="1"/>
              <a:t>opencv</a:t>
            </a:r>
            <a:endParaRPr lang="en-US" altLang="ko-KR" sz="700" dirty="0"/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700" dirty="0"/>
              <a:t>Cd </a:t>
            </a:r>
            <a:r>
              <a:rPr lang="en-US" altLang="ko-KR" sz="700" dirty="0" err="1"/>
              <a:t>opencv</a:t>
            </a:r>
            <a:endParaRPr lang="en-US" altLang="ko-KR" sz="700" dirty="0"/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700" dirty="0" err="1"/>
              <a:t>wget</a:t>
            </a:r>
            <a:r>
              <a:rPr lang="en-US" altLang="ko-KR" sz="700" dirty="0"/>
              <a:t> -O opencv.zip https://github.com/opencv/opencv/archive/4.1.2.zip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700" dirty="0"/>
              <a:t>unzip opencv.zip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700" dirty="0" err="1"/>
              <a:t>wget</a:t>
            </a:r>
            <a:r>
              <a:rPr lang="en-US" altLang="ko-KR" sz="700" dirty="0"/>
              <a:t> -O opencv_contrib.zip https://github.com/opencv/opencv_contrib/archive/4.1.2.zip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700" dirty="0"/>
              <a:t>unzip opencv_contrib.zip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700" dirty="0"/>
              <a:t>cd opencv-4.1.2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ko-KR" altLang="en-US" sz="700" dirty="0"/>
              <a:t> </a:t>
            </a:r>
            <a:r>
              <a:rPr lang="en-US" altLang="ko-KR" sz="700" dirty="0" err="1"/>
              <a:t>mkdir</a:t>
            </a:r>
            <a:r>
              <a:rPr lang="en-US" altLang="ko-KR" sz="700" dirty="0"/>
              <a:t> build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700" dirty="0"/>
              <a:t>cd build</a:t>
            </a:r>
          </a:p>
          <a:p>
            <a:pPr marL="0" indent="0">
              <a:lnSpc>
                <a:spcPct val="100000"/>
              </a:lnSpc>
              <a:buNone/>
            </a:pPr>
            <a:endParaRPr lang="en-US" altLang="ko-KR" sz="700" dirty="0"/>
          </a:p>
          <a:p>
            <a:pPr marL="0" indent="0">
              <a:lnSpc>
                <a:spcPct val="100000"/>
              </a:lnSpc>
              <a:buNone/>
            </a:pPr>
            <a:endParaRPr lang="ko-KR" altLang="en-US" sz="7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8D5A75-0CD9-45F2-A98A-F5DCA45DBB50}"/>
              </a:ext>
            </a:extLst>
          </p:cNvPr>
          <p:cNvSpPr txBox="1"/>
          <p:nvPr/>
        </p:nvSpPr>
        <p:spPr>
          <a:xfrm>
            <a:off x="5593080" y="1699181"/>
            <a:ext cx="3655168" cy="4801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err="1"/>
              <a:t>cmake</a:t>
            </a:r>
            <a:r>
              <a:rPr lang="en-US" altLang="ko-KR" sz="800" dirty="0"/>
              <a:t> -D CMAKE_BUILD_TYPE=RELEASE \</a:t>
            </a:r>
          </a:p>
          <a:p>
            <a:r>
              <a:rPr lang="en-US" altLang="ko-KR" sz="800" dirty="0"/>
              <a:t>-D CMAKE_INSTALL_PREFIX=/</a:t>
            </a:r>
            <a:r>
              <a:rPr lang="en-US" altLang="ko-KR" sz="800" dirty="0" err="1"/>
              <a:t>usr</a:t>
            </a:r>
            <a:r>
              <a:rPr lang="en-US" altLang="ko-KR" sz="800" dirty="0"/>
              <a:t>/local \</a:t>
            </a:r>
          </a:p>
          <a:p>
            <a:r>
              <a:rPr lang="en-US" altLang="ko-KR" sz="800" dirty="0"/>
              <a:t>-D WITH_TBB=OFF \</a:t>
            </a:r>
          </a:p>
          <a:p>
            <a:r>
              <a:rPr lang="en-US" altLang="ko-KR" sz="800" dirty="0"/>
              <a:t>-D WITH_IPP=OFF \</a:t>
            </a:r>
          </a:p>
          <a:p>
            <a:r>
              <a:rPr lang="en-US" altLang="ko-KR" sz="800" dirty="0"/>
              <a:t>-D WITH_1394=OFF \</a:t>
            </a:r>
          </a:p>
          <a:p>
            <a:r>
              <a:rPr lang="en-US" altLang="ko-KR" sz="800" dirty="0"/>
              <a:t>-D BUILD_WITH_DEBUG_INFO=OFF \</a:t>
            </a:r>
          </a:p>
          <a:p>
            <a:r>
              <a:rPr lang="en-US" altLang="ko-KR" sz="800" dirty="0"/>
              <a:t>-D BUILD_DOCS=OFF \</a:t>
            </a:r>
          </a:p>
          <a:p>
            <a:r>
              <a:rPr lang="en-US" altLang="ko-KR" sz="800" dirty="0"/>
              <a:t>-D INSTALL_C_EXAMPLES=ON \</a:t>
            </a:r>
          </a:p>
          <a:p>
            <a:r>
              <a:rPr lang="en-US" altLang="ko-KR" sz="800" dirty="0"/>
              <a:t>-D INSTALL_PYTHON_EXAMPLES=ON \</a:t>
            </a:r>
          </a:p>
          <a:p>
            <a:r>
              <a:rPr lang="en-US" altLang="ko-KR" sz="800" dirty="0"/>
              <a:t>-D BUILD_EXAMPLES=OFF \</a:t>
            </a:r>
          </a:p>
          <a:p>
            <a:r>
              <a:rPr lang="en-US" altLang="ko-KR" sz="800" dirty="0"/>
              <a:t>-D BUILD_TESTS=OFF \</a:t>
            </a:r>
          </a:p>
          <a:p>
            <a:r>
              <a:rPr lang="en-US" altLang="ko-KR" sz="800" dirty="0"/>
              <a:t>-D BUILD_PERF_TESTS=OFF \</a:t>
            </a:r>
          </a:p>
          <a:p>
            <a:r>
              <a:rPr lang="en-US" altLang="ko-KR" sz="800" dirty="0"/>
              <a:t>-D ENABLE_NEON=ON \</a:t>
            </a:r>
          </a:p>
          <a:p>
            <a:r>
              <a:rPr lang="en-US" altLang="ko-KR" sz="800" dirty="0"/>
              <a:t>-D ENABLE_VFPV3=ON \</a:t>
            </a:r>
          </a:p>
          <a:p>
            <a:r>
              <a:rPr lang="en-US" altLang="ko-KR" sz="800" dirty="0"/>
              <a:t>-D WITH_QT=OFF \</a:t>
            </a:r>
          </a:p>
          <a:p>
            <a:r>
              <a:rPr lang="en-US" altLang="ko-KR" sz="800" dirty="0"/>
              <a:t>-D WITH_GTK=ON \</a:t>
            </a:r>
          </a:p>
          <a:p>
            <a:r>
              <a:rPr lang="en-US" altLang="ko-KR" sz="800" dirty="0"/>
              <a:t>-D WITH_OPENGL=ON \</a:t>
            </a:r>
          </a:p>
          <a:p>
            <a:r>
              <a:rPr lang="en-US" altLang="ko-KR" sz="800" dirty="0"/>
              <a:t>-D OPENCV_ENABLE_NONFREE=ON \</a:t>
            </a:r>
          </a:p>
          <a:p>
            <a:r>
              <a:rPr lang="en-US" altLang="ko-KR" sz="800" dirty="0"/>
              <a:t>-D OPENCV_EXTRA_MODULES_PATH=../../opencv_contrib-4.1.2/modules \</a:t>
            </a:r>
          </a:p>
          <a:p>
            <a:r>
              <a:rPr lang="en-US" altLang="ko-KR" sz="800" dirty="0"/>
              <a:t>-D WITH_V4L=ON \</a:t>
            </a:r>
          </a:p>
          <a:p>
            <a:r>
              <a:rPr lang="en-US" altLang="ko-KR" sz="800" dirty="0"/>
              <a:t>-D WITH_FFMPEG=ON \</a:t>
            </a:r>
          </a:p>
          <a:p>
            <a:r>
              <a:rPr lang="en-US" altLang="ko-KR" sz="800" dirty="0"/>
              <a:t>-D WITH_XINE=ON \</a:t>
            </a:r>
          </a:p>
          <a:p>
            <a:r>
              <a:rPr lang="en-US" altLang="ko-KR" sz="800" dirty="0"/>
              <a:t>-D ENABLE_PRECOMPILED_HEADERS=OFF \</a:t>
            </a:r>
          </a:p>
          <a:p>
            <a:r>
              <a:rPr lang="en-US" altLang="ko-KR" sz="800" dirty="0"/>
              <a:t>-D BUILD_NEW_PYTHON_SUPPORT=ON \</a:t>
            </a:r>
          </a:p>
          <a:p>
            <a:r>
              <a:rPr lang="en-US" altLang="ko-KR" sz="800" dirty="0"/>
              <a:t>-D OPENCV_GENERATE_PKGCONFIG=ON ../</a:t>
            </a:r>
          </a:p>
          <a:p>
            <a:r>
              <a:rPr lang="en-US" altLang="ko-KR" sz="800" dirty="0" err="1"/>
              <a:t>sudo</a:t>
            </a:r>
            <a:r>
              <a:rPr lang="en-US" altLang="ko-KR" sz="800" dirty="0"/>
              <a:t> nano /</a:t>
            </a:r>
            <a:r>
              <a:rPr lang="en-US" altLang="ko-KR" sz="800" dirty="0" err="1"/>
              <a:t>etc</a:t>
            </a:r>
            <a:r>
              <a:rPr lang="en-US" altLang="ko-KR" sz="800" dirty="0"/>
              <a:t>/</a:t>
            </a:r>
            <a:r>
              <a:rPr lang="en-US" altLang="ko-KR" sz="800" dirty="0" err="1"/>
              <a:t>dphys-swapfile</a:t>
            </a:r>
            <a:endParaRPr lang="en-US" altLang="ko-KR" sz="800" dirty="0"/>
          </a:p>
          <a:p>
            <a:r>
              <a:rPr lang="en-US" altLang="ko-KR" sz="800" dirty="0"/>
              <a:t>CONF_SWAPSIZE=2048 </a:t>
            </a:r>
            <a:r>
              <a:rPr lang="ko-KR" altLang="en-US" sz="800" dirty="0"/>
              <a:t>으로 수정</a:t>
            </a:r>
          </a:p>
          <a:p>
            <a:r>
              <a:rPr lang="en-US" altLang="ko-KR" sz="800" dirty="0" err="1"/>
              <a:t>sudo</a:t>
            </a:r>
            <a:r>
              <a:rPr lang="en-US" altLang="ko-KR" sz="800" dirty="0"/>
              <a:t> /</a:t>
            </a:r>
            <a:r>
              <a:rPr lang="en-US" altLang="ko-KR" sz="800" dirty="0" err="1"/>
              <a:t>etc</a:t>
            </a:r>
            <a:r>
              <a:rPr lang="en-US" altLang="ko-KR" sz="800" dirty="0"/>
              <a:t>/</a:t>
            </a:r>
            <a:r>
              <a:rPr lang="en-US" altLang="ko-KR" sz="800" dirty="0" err="1"/>
              <a:t>init.d</a:t>
            </a:r>
            <a:r>
              <a:rPr lang="en-US" altLang="ko-KR" sz="800" dirty="0"/>
              <a:t>/</a:t>
            </a:r>
            <a:r>
              <a:rPr lang="en-US" altLang="ko-KR" sz="800" dirty="0" err="1"/>
              <a:t>dphys-swapfile</a:t>
            </a:r>
            <a:r>
              <a:rPr lang="en-US" altLang="ko-KR" sz="800" dirty="0"/>
              <a:t> restart</a:t>
            </a:r>
          </a:p>
          <a:p>
            <a:endParaRPr lang="ko-KR" altLang="en-US" sz="800" dirty="0"/>
          </a:p>
          <a:p>
            <a:r>
              <a:rPr lang="en-US" altLang="ko-KR" sz="800" dirty="0"/>
              <a:t>time make -j4 (</a:t>
            </a:r>
            <a:r>
              <a:rPr lang="ko-KR" altLang="en-US" sz="800" dirty="0" err="1"/>
              <a:t>엄청오래걸림</a:t>
            </a:r>
            <a:r>
              <a:rPr lang="en-US" altLang="ko-KR" sz="800" dirty="0"/>
              <a:t>)</a:t>
            </a:r>
            <a:endParaRPr lang="ko-KR" altLang="en-US" sz="800" dirty="0"/>
          </a:p>
          <a:p>
            <a:r>
              <a:rPr lang="en-US" altLang="ko-KR" sz="800" dirty="0"/>
              <a:t>Make</a:t>
            </a:r>
            <a:endParaRPr lang="ko-KR" altLang="en-US" sz="800" dirty="0"/>
          </a:p>
          <a:p>
            <a:r>
              <a:rPr lang="en-US" altLang="ko-KR" sz="800" dirty="0" err="1"/>
              <a:t>Sudo</a:t>
            </a:r>
            <a:r>
              <a:rPr lang="en-US" altLang="ko-KR" sz="800" dirty="0"/>
              <a:t> make install</a:t>
            </a:r>
          </a:p>
          <a:p>
            <a:r>
              <a:rPr lang="en-US" altLang="ko-KR" sz="800" dirty="0" err="1"/>
              <a:t>Sudo</a:t>
            </a:r>
            <a:r>
              <a:rPr lang="en-US" altLang="ko-KR" sz="800" dirty="0"/>
              <a:t> </a:t>
            </a:r>
            <a:r>
              <a:rPr lang="en-US" altLang="ko-KR" sz="800" dirty="0" err="1"/>
              <a:t>ldconfig</a:t>
            </a:r>
            <a:endParaRPr lang="en-US" altLang="ko-KR" sz="800" dirty="0"/>
          </a:p>
          <a:p>
            <a:r>
              <a:rPr lang="en-US" altLang="ko-KR" sz="800" dirty="0" err="1"/>
              <a:t>sudo</a:t>
            </a:r>
            <a:r>
              <a:rPr lang="en-US" altLang="ko-KR" sz="800" dirty="0"/>
              <a:t> nano /</a:t>
            </a:r>
            <a:r>
              <a:rPr lang="en-US" altLang="ko-KR" sz="800" dirty="0" err="1"/>
              <a:t>etc</a:t>
            </a:r>
            <a:r>
              <a:rPr lang="en-US" altLang="ko-KR" sz="800" dirty="0"/>
              <a:t>/</a:t>
            </a:r>
            <a:r>
              <a:rPr lang="en-US" altLang="ko-KR" sz="800" dirty="0" err="1"/>
              <a:t>dphys-swapfile</a:t>
            </a:r>
            <a:endParaRPr lang="en-US" altLang="ko-KR" sz="800" dirty="0"/>
          </a:p>
          <a:p>
            <a:r>
              <a:rPr lang="en-US" altLang="ko-KR" sz="800" dirty="0"/>
              <a:t>CONF_SWAPSIZE=100 </a:t>
            </a:r>
            <a:r>
              <a:rPr lang="ko-KR" altLang="en-US" sz="800" dirty="0"/>
              <a:t>으로 수정</a:t>
            </a:r>
          </a:p>
          <a:p>
            <a:r>
              <a:rPr lang="en-US" altLang="ko-KR" sz="800" dirty="0" err="1"/>
              <a:t>sudo</a:t>
            </a:r>
            <a:r>
              <a:rPr lang="en-US" altLang="ko-KR" sz="800" dirty="0"/>
              <a:t> /</a:t>
            </a:r>
            <a:r>
              <a:rPr lang="en-US" altLang="ko-KR" sz="800" dirty="0" err="1"/>
              <a:t>etc</a:t>
            </a:r>
            <a:r>
              <a:rPr lang="en-US" altLang="ko-KR" sz="800" dirty="0"/>
              <a:t>/</a:t>
            </a:r>
            <a:r>
              <a:rPr lang="en-US" altLang="ko-KR" sz="800" dirty="0" err="1"/>
              <a:t>init.d</a:t>
            </a:r>
            <a:r>
              <a:rPr lang="en-US" altLang="ko-KR" sz="800" dirty="0"/>
              <a:t>/</a:t>
            </a:r>
            <a:r>
              <a:rPr lang="en-US" altLang="ko-KR" sz="800" dirty="0" err="1"/>
              <a:t>dphys-swapfile</a:t>
            </a:r>
            <a:r>
              <a:rPr lang="en-US" altLang="ko-KR" sz="800" dirty="0"/>
              <a:t> restart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645707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3CD0DF-0645-463E-B6A1-019EE304C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7505"/>
            <a:ext cx="10515600" cy="1325563"/>
          </a:xfrm>
        </p:spPr>
        <p:txBody>
          <a:bodyPr/>
          <a:lstStyle/>
          <a:p>
            <a:r>
              <a:rPr lang="ko-KR" altLang="en-US" dirty="0"/>
              <a:t>라즈베리 설정</a:t>
            </a:r>
            <a:r>
              <a:rPr lang="en-US" altLang="ko-KR" dirty="0"/>
              <a:t>- </a:t>
            </a:r>
            <a:r>
              <a:rPr lang="en-US" altLang="ko-KR" dirty="0" err="1"/>
              <a:t>opencv</a:t>
            </a:r>
            <a:r>
              <a:rPr lang="ko-KR" altLang="en-US" dirty="0"/>
              <a:t>설치</a:t>
            </a:r>
            <a:r>
              <a:rPr lang="en-US" altLang="ko-KR" dirty="0"/>
              <a:t>_3.4.0</a:t>
            </a:r>
            <a:endParaRPr lang="ko-KR" altLang="en-US" dirty="0"/>
          </a:p>
        </p:txBody>
      </p:sp>
      <p:pic>
        <p:nvPicPr>
          <p:cNvPr id="5122" name="Picture 2" descr="&gt;Pip install matplotlib &#10;&gt;Pip install numpy &#10;&gt;Pip install OpenCV—Python &#10;# C)haHÉ &#10;Collecting OpenCV—Python &#10;Downloading opencv_python—3.4.Ø.12—cp36—cp36m—win_amd64.whl (33.3MB) &#10;100% | | • 4M B 19 k B / S &#10;Requirement already satisfied: 11.3 in c:\users\viva\pycharmprojects\opencv—practice\ve &#10;nv\lib\site—packages (from OpenCV—Python) &#10;Installing collected packages: OpenCV—Python &#10;Successfully installed OpenCV—Python—3.4.Ø.12 ">
            <a:extLst>
              <a:ext uri="{FF2B5EF4-FFF2-40B4-BE49-F238E27FC236}">
                <a16:creationId xmlns:a16="http://schemas.microsoft.com/office/drawing/2014/main" id="{29EC7860-82B6-4808-9F77-B0BD1ACEA51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392589"/>
            <a:ext cx="10515600" cy="3217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D5CB020-13BF-4E08-8E6C-A5DB6AB95170}"/>
              </a:ext>
            </a:extLst>
          </p:cNvPr>
          <p:cNvSpPr/>
          <p:nvPr/>
        </p:nvSpPr>
        <p:spPr>
          <a:xfrm>
            <a:off x="838200" y="5609998"/>
            <a:ext cx="81715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err="1">
                <a:ea typeface="Malgun Gothic" panose="020B0503020000020004" pitchFamily="50" charset="-127"/>
              </a:rPr>
              <a:t>커뮤니티에</a:t>
            </a:r>
            <a:r>
              <a:rPr lang="ko-KR" altLang="ko-KR" dirty="0">
                <a:ea typeface="Malgun Gothic" panose="020B0503020000020004" pitchFamily="50" charset="-127"/>
              </a:rPr>
              <a:t>서</a:t>
            </a:r>
            <a:r>
              <a:rPr lang="en-US" altLang="ko-KR" dirty="0">
                <a:ea typeface="Malgun Gothic" panose="020B0503020000020004" pitchFamily="50" charset="-127"/>
              </a:rPr>
              <a:t> 해</a:t>
            </a:r>
            <a:r>
              <a:rPr lang="ko-KR" altLang="ko-KR" dirty="0">
                <a:ea typeface="Malgun Gothic" panose="020B0503020000020004" pitchFamily="50" charset="-127"/>
              </a:rPr>
              <a:t>당</a:t>
            </a:r>
            <a:r>
              <a:rPr lang="en-US" altLang="ko-KR" dirty="0">
                <a:ea typeface="Malgun Gothic" panose="020B0503020000020004" pitchFamily="50" charset="-127"/>
              </a:rPr>
              <a:t> </a:t>
            </a:r>
            <a:r>
              <a:rPr lang="ko-KR" altLang="ko-KR" dirty="0">
                <a:ea typeface="Malgun Gothic" panose="020B0503020000020004" pitchFamily="50" charset="-127"/>
              </a:rPr>
              <a:t>명령어를</a:t>
            </a:r>
            <a:r>
              <a:rPr lang="en-US" altLang="ko-KR" dirty="0">
                <a:ea typeface="Malgun Gothic" panose="020B0503020000020004" pitchFamily="50" charset="-127"/>
              </a:rPr>
              <a:t> 수</a:t>
            </a:r>
            <a:r>
              <a:rPr lang="ko-KR" altLang="ko-KR" dirty="0" err="1">
                <a:ea typeface="Malgun Gothic" panose="020B0503020000020004" pitchFamily="50" charset="-127"/>
              </a:rPr>
              <a:t>행하던중의</a:t>
            </a:r>
            <a:r>
              <a:rPr lang="en-US" altLang="ko-KR" dirty="0">
                <a:ea typeface="Malgun Gothic" panose="020B0503020000020004" pitchFamily="50" charset="-127"/>
              </a:rPr>
              <a:t> </a:t>
            </a:r>
            <a:r>
              <a:rPr lang="en-US" altLang="ko-KR" dirty="0" err="1">
                <a:ea typeface="Malgun Gothic" panose="020B0503020000020004" pitchFamily="50" charset="-127"/>
              </a:rPr>
              <a:t>에러</a:t>
            </a:r>
            <a:r>
              <a:rPr lang="ko-KR" altLang="ko-KR" dirty="0">
                <a:ea typeface="Malgun Gothic" panose="020B0503020000020004" pitchFamily="50" charset="-127"/>
              </a:rPr>
              <a:t>에</a:t>
            </a:r>
            <a:r>
              <a:rPr lang="en-US" altLang="ko-KR" dirty="0">
                <a:ea typeface="Malgun Gothic" panose="020B0503020000020004" pitchFamily="50" charset="-127"/>
              </a:rPr>
              <a:t> 관</a:t>
            </a:r>
            <a:r>
              <a:rPr lang="ko-KR" altLang="ko-KR" dirty="0">
                <a:ea typeface="Malgun Gothic" panose="020B0503020000020004" pitchFamily="50" charset="-127"/>
              </a:rPr>
              <a:t>한</a:t>
            </a:r>
            <a:r>
              <a:rPr lang="en-US" altLang="ko-KR" dirty="0">
                <a:ea typeface="Malgun Gothic" panose="020B0503020000020004" pitchFamily="50" charset="-127"/>
              </a:rPr>
              <a:t> </a:t>
            </a:r>
            <a:r>
              <a:rPr lang="ko-KR" altLang="ko-KR" dirty="0">
                <a:ea typeface="Malgun Gothic" panose="020B0503020000020004" pitchFamily="50" charset="-127"/>
              </a:rPr>
              <a:t>글이</a:t>
            </a:r>
            <a:r>
              <a:rPr lang="en-US" altLang="ko-KR" dirty="0">
                <a:ea typeface="Malgun Gothic" panose="020B0503020000020004" pitchFamily="50" charset="-127"/>
              </a:rPr>
              <a:t> </a:t>
            </a:r>
            <a:r>
              <a:rPr lang="ko-KR" altLang="ko-KR" dirty="0">
                <a:ea typeface="Malgun Gothic" panose="020B0503020000020004" pitchFamily="50" charset="-127"/>
              </a:rPr>
              <a:t>많이</a:t>
            </a:r>
            <a:r>
              <a:rPr lang="en-US" altLang="ko-KR" dirty="0">
                <a:ea typeface="Malgun Gothic" panose="020B0503020000020004" pitchFamily="50" charset="-127"/>
              </a:rPr>
              <a:t> </a:t>
            </a:r>
            <a:r>
              <a:rPr lang="ko-KR" altLang="ko-KR" dirty="0">
                <a:ea typeface="Malgun Gothic" panose="020B0503020000020004" pitchFamily="50" charset="-127"/>
              </a:rPr>
              <a:t>올라온다</a:t>
            </a:r>
            <a:r>
              <a:rPr lang="en-US" altLang="ko-KR" dirty="0">
                <a:ea typeface="Malgun Gothic" panose="020B0503020000020004" pitchFamily="50" charset="-127"/>
              </a:rPr>
              <a:t>.</a:t>
            </a:r>
            <a:endParaRPr lang="ko-KR" altLang="ko-KR" dirty="0">
              <a:ea typeface="Malgun Gothic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659763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8D447A-73E1-4CBE-9589-B8D6185BB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Tensorflow</a:t>
            </a:r>
            <a:r>
              <a:rPr lang="en-US" altLang="ko-KR" dirty="0"/>
              <a:t> Lite</a:t>
            </a:r>
            <a:r>
              <a:rPr lang="ko-KR" altLang="en-US" dirty="0"/>
              <a:t>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5D74705-F14B-45AD-9FB6-8767CE05C2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설치 이유 </a:t>
            </a:r>
            <a:r>
              <a:rPr lang="en-US" altLang="ko-KR" dirty="0"/>
              <a:t>: </a:t>
            </a:r>
            <a:r>
              <a:rPr lang="ko-KR" altLang="en-US" dirty="0"/>
              <a:t>볼륨이 작다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설치</a:t>
            </a:r>
            <a:r>
              <a:rPr lang="en-US" altLang="ko-KR" dirty="0"/>
              <a:t>: </a:t>
            </a:r>
          </a:p>
          <a:p>
            <a:r>
              <a:rPr lang="ko-KR" altLang="ko-KR" dirty="0">
                <a:hlinkClick r:id="rId2"/>
              </a:rPr>
              <a:t>https://www.tensorflow.org/lite/guide/python</a:t>
            </a:r>
            <a:r>
              <a:rPr lang="ko-KR" altLang="ko-KR" dirty="0"/>
              <a:t>에서</a:t>
            </a:r>
            <a:r>
              <a:rPr lang="en-US" altLang="ko-KR" strike="sngStrike" dirty="0"/>
              <a:t> </a:t>
            </a:r>
            <a:endParaRPr lang="ko-KR" altLang="ko-KR" dirty="0"/>
          </a:p>
          <a:p>
            <a:r>
              <a:rPr lang="ko-KR" altLang="ko-KR" dirty="0">
                <a:hlinkClick r:id="rId3"/>
              </a:rPr>
              <a:t>tflite_runtime-1.14.0-cp37-cp37m-linux_armv7l.whl</a:t>
            </a:r>
            <a:r>
              <a:rPr lang="en-US" altLang="ko-KR" dirty="0"/>
              <a:t> </a:t>
            </a:r>
            <a:r>
              <a:rPr lang="ko-KR" altLang="ko-KR" dirty="0"/>
              <a:t>다운로드</a:t>
            </a:r>
            <a:r>
              <a:rPr lang="en-US" altLang="ko-KR" dirty="0"/>
              <a:t> </a:t>
            </a:r>
            <a:r>
              <a:rPr lang="ko-KR" altLang="ko-KR" dirty="0"/>
              <a:t>받고</a:t>
            </a:r>
          </a:p>
          <a:p>
            <a:r>
              <a:rPr lang="x-none" altLang="ko-KR" dirty="0"/>
              <a:t>Pip3 install </a:t>
            </a:r>
            <a:r>
              <a:rPr lang="en-US" altLang="ko-KR" dirty="0"/>
              <a:t>tflite_runtime-1.14.0-cp37-cp37m-linux_armv7l.whl</a:t>
            </a:r>
            <a:endParaRPr lang="ko-KR" altLang="ko-KR" dirty="0"/>
          </a:p>
          <a:p>
            <a:r>
              <a:rPr lang="ko-KR" altLang="ko-KR" dirty="0"/>
              <a:t>하면</a:t>
            </a:r>
            <a:r>
              <a:rPr lang="en-US" altLang="ko-KR" dirty="0"/>
              <a:t> </a:t>
            </a:r>
            <a:r>
              <a:rPr lang="ko-KR" altLang="ko-KR" dirty="0"/>
              <a:t>끝 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895069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170358-DD7B-4301-8FF7-E89E6F248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카메라 </a:t>
            </a:r>
            <a:r>
              <a:rPr lang="ko-KR" altLang="en-US" dirty="0" err="1"/>
              <a:t>전처리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EC0A6D9-6A65-4087-820B-FE618BCC81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개요 </a:t>
            </a:r>
            <a:r>
              <a:rPr lang="en-US" altLang="ko-KR" dirty="0"/>
              <a:t>: </a:t>
            </a:r>
            <a:r>
              <a:rPr lang="ko-KR" altLang="en-US" dirty="0"/>
              <a:t>특정 색으로 둘러 쌓인 사진인식 분류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r>
              <a:rPr lang="ko-KR" altLang="en-US" dirty="0"/>
              <a:t>색 필터 통과</a:t>
            </a: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r>
              <a:rPr lang="en-US" altLang="ko-KR" dirty="0"/>
              <a:t>contour</a:t>
            </a:r>
            <a:r>
              <a:rPr lang="ko-KR" altLang="en-US" dirty="0"/>
              <a:t> 찾기</a:t>
            </a: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r>
              <a:rPr lang="en-US" altLang="ko-KR" dirty="0"/>
              <a:t>Bounding rectangle </a:t>
            </a:r>
            <a:r>
              <a:rPr lang="ko-KR" altLang="en-US" dirty="0"/>
              <a:t>치기</a:t>
            </a: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r>
              <a:rPr lang="ko-KR" altLang="en-US" dirty="0"/>
              <a:t>테두리 제거</a:t>
            </a: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8597171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FFD50C-35BC-4F33-92FC-85FC54A57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카메라 </a:t>
            </a:r>
            <a:r>
              <a:rPr lang="ko-KR" altLang="en-US" dirty="0" err="1"/>
              <a:t>전처리</a:t>
            </a:r>
            <a:r>
              <a:rPr lang="en-US" altLang="ko-KR" dirty="0"/>
              <a:t>-</a:t>
            </a:r>
            <a:r>
              <a:rPr lang="ko-KR" altLang="en-US" dirty="0"/>
              <a:t> </a:t>
            </a:r>
            <a:r>
              <a:rPr lang="ko-KR" altLang="en-US" dirty="0" err="1"/>
              <a:t>색필터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808CD83-C58C-4D57-883B-98265C6E40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Opencv</a:t>
            </a:r>
            <a:r>
              <a:rPr lang="en-US" altLang="ko-KR" dirty="0"/>
              <a:t> </a:t>
            </a:r>
            <a:r>
              <a:rPr lang="ko-KR" altLang="en-US" dirty="0"/>
              <a:t>의</a:t>
            </a:r>
            <a:r>
              <a:rPr lang="en-US" altLang="ko-KR" dirty="0"/>
              <a:t> </a:t>
            </a:r>
            <a:r>
              <a:rPr lang="ko-KR" altLang="en-US" dirty="0"/>
              <a:t>색 영역은 </a:t>
            </a:r>
            <a:r>
              <a:rPr lang="en-US" altLang="ko-KR" b="1" dirty="0"/>
              <a:t>BGR</a:t>
            </a:r>
            <a:r>
              <a:rPr lang="ko-KR" altLang="en-US" b="1" dirty="0"/>
              <a:t>형식 </a:t>
            </a:r>
            <a:r>
              <a:rPr lang="ko-KR" altLang="en-US" dirty="0"/>
              <a:t>사용 </a:t>
            </a:r>
            <a:r>
              <a:rPr lang="en-US" altLang="ko-KR" dirty="0"/>
              <a:t>3</a:t>
            </a:r>
            <a:r>
              <a:rPr lang="ko-KR" altLang="en-US" dirty="0"/>
              <a:t>차원 직교좌표 공간 사용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</a:t>
            </a:r>
            <a:r>
              <a:rPr lang="ko-KR" altLang="en-US" dirty="0"/>
              <a:t>문제</a:t>
            </a:r>
            <a:r>
              <a:rPr lang="en-US" altLang="ko-KR" dirty="0"/>
              <a:t>: </a:t>
            </a:r>
            <a:r>
              <a:rPr lang="ko-KR" altLang="en-US" dirty="0"/>
              <a:t>인접한색상을 표현하는데 </a:t>
            </a:r>
            <a:r>
              <a:rPr lang="en-US" altLang="ko-KR" dirty="0"/>
              <a:t>3</a:t>
            </a:r>
            <a:r>
              <a:rPr lang="ko-KR" altLang="en-US" dirty="0"/>
              <a:t>축의 값을 모두 고려해야함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en-US" altLang="ko-KR" dirty="0"/>
              <a:t> </a:t>
            </a:r>
            <a:r>
              <a:rPr lang="ko-KR" altLang="en-US" dirty="0"/>
              <a:t>색 범위 지정 힘듦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따라서 </a:t>
            </a:r>
            <a:r>
              <a:rPr lang="en-US" altLang="ko-KR" dirty="0"/>
              <a:t>HSV </a:t>
            </a:r>
            <a:r>
              <a:rPr lang="ko-KR" altLang="en-US" dirty="0"/>
              <a:t>색 공간을 이용해야 한다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en-US" altLang="ko-KR" dirty="0"/>
              <a:t> (</a:t>
            </a:r>
            <a:r>
              <a:rPr lang="ko-KR" altLang="en-US" dirty="0"/>
              <a:t>색</a:t>
            </a:r>
            <a:r>
              <a:rPr lang="en-US" altLang="ko-KR" dirty="0"/>
              <a:t>,</a:t>
            </a:r>
            <a:r>
              <a:rPr lang="ko-KR" altLang="en-US" dirty="0"/>
              <a:t>채도</a:t>
            </a:r>
            <a:r>
              <a:rPr lang="en-US" altLang="ko-KR" dirty="0"/>
              <a:t>,</a:t>
            </a:r>
            <a:r>
              <a:rPr lang="ko-KR" altLang="en-US" dirty="0"/>
              <a:t>명도</a:t>
            </a:r>
            <a:r>
              <a:rPr lang="en-US" altLang="ko-KR" dirty="0"/>
              <a:t>)</a:t>
            </a:r>
            <a:r>
              <a:rPr lang="ko-KR" altLang="en-US" dirty="0"/>
              <a:t>를 기준으로 원뿔 공간을 사용해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</a:t>
            </a:r>
            <a:r>
              <a:rPr lang="ko-KR" altLang="en-US" dirty="0"/>
              <a:t>인접한 색의 범위를 충분히 표현가능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80B3D65-D100-436F-B375-02F0D950C7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0886" y="2872953"/>
            <a:ext cx="2452914" cy="225668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500A303-4AA9-4B37-AF1E-7F31484729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929" y="4863193"/>
            <a:ext cx="2659743" cy="1994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645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F26AEB-54B5-4714-914C-17F897CB6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카메라 </a:t>
            </a:r>
            <a:r>
              <a:rPr lang="ko-KR" altLang="en-US" dirty="0" err="1"/>
              <a:t>전처리</a:t>
            </a:r>
            <a:r>
              <a:rPr lang="en-US" altLang="ko-KR" dirty="0"/>
              <a:t>- </a:t>
            </a:r>
            <a:r>
              <a:rPr lang="ko-KR" altLang="en-US" dirty="0" err="1"/>
              <a:t>색필터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3CD6C34-1926-4CF4-B5C9-CCC988CCC0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800" y="1690688"/>
            <a:ext cx="10515600" cy="4351338"/>
          </a:xfrm>
        </p:spPr>
        <p:txBody>
          <a:bodyPr/>
          <a:lstStyle/>
          <a:p>
            <a:r>
              <a:rPr lang="en-US" altLang="ko-KR" dirty="0"/>
              <a:t>cv2.cvtColor</a:t>
            </a:r>
            <a:r>
              <a:rPr lang="ko-KR" altLang="en-US" dirty="0"/>
              <a:t>의 </a:t>
            </a:r>
            <a:r>
              <a:rPr lang="en-US" altLang="ko-KR" dirty="0"/>
              <a:t>cv2.COLOR_BGR2HSV</a:t>
            </a:r>
            <a:r>
              <a:rPr lang="ko-KR" altLang="en-US" dirty="0"/>
              <a:t>를 이용하여 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빨간색 필터를 거침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필터 반환 값은 흑백의 마스크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6EBC8EB-14F8-4A64-BB7F-496B1856B7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1648" y="2991643"/>
            <a:ext cx="785315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5240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49AC3C-432B-47DE-A5BB-2D199E56F8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Contour</a:t>
            </a:r>
            <a:r>
              <a:rPr lang="ko-KR" altLang="en-US" dirty="0"/>
              <a:t>찾기</a:t>
            </a:r>
            <a:r>
              <a:rPr lang="en-US" altLang="ko-KR" dirty="0"/>
              <a:t>(</a:t>
            </a:r>
            <a:r>
              <a:rPr lang="ko-KR" altLang="en-US" dirty="0"/>
              <a:t>윤곽 추적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AFE084-3FD1-4974-9382-A7FC6C5A5A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소스 이미지는 이진화 된 이미지이어야 한다</a:t>
            </a:r>
            <a:r>
              <a:rPr lang="en-US" altLang="ko-KR" dirty="0"/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ko-KR" altLang="en-US" dirty="0"/>
              <a:t>따라서 색필터의 </a:t>
            </a:r>
            <a:r>
              <a:rPr lang="ko-KR" altLang="en-US" dirty="0" err="1"/>
              <a:t>반환값인</a:t>
            </a:r>
            <a:r>
              <a:rPr lang="ko-KR" altLang="en-US" dirty="0"/>
              <a:t> 마스크에서 </a:t>
            </a:r>
            <a:r>
              <a:rPr lang="en-US" altLang="ko-KR" dirty="0"/>
              <a:t>contour</a:t>
            </a:r>
            <a:r>
              <a:rPr lang="ko-KR" altLang="en-US" dirty="0"/>
              <a:t>를 찾는다</a:t>
            </a:r>
            <a:r>
              <a:rPr lang="en-US" altLang="ko-KR" dirty="0"/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ko-KR" altLang="en-US" dirty="0"/>
              <a:t>찾은 모든 </a:t>
            </a:r>
            <a:r>
              <a:rPr lang="en-US" altLang="ko-KR" dirty="0"/>
              <a:t>contour</a:t>
            </a:r>
            <a:r>
              <a:rPr lang="ko-KR" altLang="en-US" dirty="0"/>
              <a:t>에서 </a:t>
            </a:r>
            <a:r>
              <a:rPr lang="en-US" altLang="ko-KR" dirty="0"/>
              <a:t>target</a:t>
            </a:r>
            <a:r>
              <a:rPr lang="ko-KR" altLang="en-US" dirty="0"/>
              <a:t>으로 하는 </a:t>
            </a:r>
            <a:r>
              <a:rPr lang="en-US" altLang="ko-KR" dirty="0"/>
              <a:t>contour</a:t>
            </a:r>
            <a:r>
              <a:rPr lang="ko-KR" altLang="en-US" dirty="0"/>
              <a:t>를 골라낸다</a:t>
            </a:r>
            <a:r>
              <a:rPr lang="en-US" altLang="ko-KR" dirty="0"/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ko-KR" altLang="ko-KR" dirty="0"/>
              <a:t>가장</a:t>
            </a:r>
            <a:r>
              <a:rPr lang="en-US" altLang="ko-KR" dirty="0"/>
              <a:t> </a:t>
            </a:r>
            <a:r>
              <a:rPr lang="ko-KR" altLang="ko-KR" dirty="0"/>
              <a:t>넓은</a:t>
            </a:r>
            <a:r>
              <a:rPr lang="en-US" altLang="ko-KR" dirty="0"/>
              <a:t> contour</a:t>
            </a:r>
            <a:r>
              <a:rPr lang="ko-KR" altLang="en-US" dirty="0"/>
              <a:t>가 </a:t>
            </a:r>
            <a:r>
              <a:rPr lang="en-US" altLang="ko-KR" dirty="0"/>
              <a:t>target</a:t>
            </a:r>
            <a:r>
              <a:rPr lang="ko-KR" altLang="en-US" dirty="0"/>
              <a:t>으로 하는 </a:t>
            </a:r>
            <a:r>
              <a:rPr lang="en-US" altLang="ko-KR" dirty="0"/>
              <a:t>contour</a:t>
            </a:r>
            <a:r>
              <a:rPr lang="ko-KR" altLang="en-US" dirty="0"/>
              <a:t>라고 할 수 있다</a:t>
            </a:r>
            <a:r>
              <a:rPr lang="en-US" altLang="ko-KR" dirty="0"/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ko-KR" altLang="en-US" dirty="0"/>
              <a:t>찾은 </a:t>
            </a:r>
            <a:r>
              <a:rPr lang="en-US" altLang="ko-KR" dirty="0"/>
              <a:t>contour</a:t>
            </a:r>
            <a:r>
              <a:rPr lang="ko-KR" altLang="en-US" dirty="0"/>
              <a:t>를 둘러싸는 사각형의 정보를 받아 원본 이미지에서 잘라낸다</a:t>
            </a:r>
            <a:endParaRPr lang="ko-KR" altLang="ko-KR" dirty="0"/>
          </a:p>
        </p:txBody>
      </p:sp>
    </p:spTree>
    <p:extLst>
      <p:ext uri="{BB962C8B-B14F-4D97-AF65-F5344CB8AC3E}">
        <p14:creationId xmlns:p14="http://schemas.microsoft.com/office/powerpoint/2010/main" val="16676550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243E72-1E97-44D7-B7A3-921F773AA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findContours</a:t>
            </a:r>
            <a:r>
              <a:rPr lang="en-US" altLang="ko-KR" dirty="0"/>
              <a:t>(image, mode, method) </a:t>
            </a:r>
            <a:r>
              <a:rPr lang="en-US" altLang="ko-KR" dirty="0" err="1"/>
              <a:t>opencv</a:t>
            </a:r>
            <a:r>
              <a:rPr lang="en-US" altLang="ko-KR" dirty="0"/>
              <a:t> 3.x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5FF08F-D49F-41BD-B053-99E5D41058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image : </a:t>
            </a:r>
            <a:r>
              <a:rPr lang="ko-KR" altLang="en-US" dirty="0"/>
              <a:t>이진화 된 이미지</a:t>
            </a:r>
            <a:endParaRPr lang="en-US" altLang="ko-KR" dirty="0"/>
          </a:p>
          <a:p>
            <a:r>
              <a:rPr lang="en-US" altLang="ko-KR" dirty="0"/>
              <a:t>mode : contour</a:t>
            </a:r>
            <a:r>
              <a:rPr lang="ko-KR" altLang="en-US" dirty="0"/>
              <a:t> 찾는 방법</a:t>
            </a:r>
            <a:endParaRPr lang="en-US" altLang="ko-KR" dirty="0"/>
          </a:p>
          <a:p>
            <a:r>
              <a:rPr lang="en-US" altLang="ko-KR" dirty="0"/>
              <a:t>method : contour</a:t>
            </a:r>
            <a:r>
              <a:rPr lang="ko-KR" altLang="en-US" dirty="0"/>
              <a:t> 근사화 방법</a:t>
            </a:r>
            <a:endParaRPr lang="en-US" altLang="ko-KR" dirty="0"/>
          </a:p>
          <a:p>
            <a:r>
              <a:rPr lang="ko-KR" altLang="en-US" dirty="0" err="1"/>
              <a:t>반환값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</a:p>
          <a:p>
            <a:pPr lvl="1"/>
            <a:r>
              <a:rPr lang="en-US" altLang="ko-KR" dirty="0"/>
              <a:t>image : </a:t>
            </a:r>
            <a:r>
              <a:rPr lang="ko-KR" altLang="en-US" dirty="0"/>
              <a:t>찾은 </a:t>
            </a:r>
            <a:r>
              <a:rPr lang="en-US" altLang="ko-KR" dirty="0"/>
              <a:t>contour</a:t>
            </a:r>
            <a:r>
              <a:rPr lang="ko-KR" altLang="en-US" dirty="0"/>
              <a:t>를 그려서 출력</a:t>
            </a:r>
            <a:endParaRPr lang="en-US" altLang="ko-KR" dirty="0"/>
          </a:p>
          <a:p>
            <a:pPr lvl="1"/>
            <a:r>
              <a:rPr lang="en-US" altLang="ko-KR" dirty="0"/>
              <a:t>contours : </a:t>
            </a:r>
            <a:r>
              <a:rPr lang="ko-KR" altLang="en-US" dirty="0"/>
              <a:t>찾은 </a:t>
            </a:r>
            <a:r>
              <a:rPr lang="en-US" altLang="ko-KR" dirty="0"/>
              <a:t>contour</a:t>
            </a:r>
            <a:r>
              <a:rPr lang="ko-KR" altLang="en-US" dirty="0"/>
              <a:t>들의 정보 </a:t>
            </a:r>
            <a:r>
              <a:rPr lang="en-US" altLang="ko-KR" dirty="0"/>
              <a:t>list</a:t>
            </a:r>
          </a:p>
          <a:p>
            <a:pPr lvl="1"/>
            <a:r>
              <a:rPr lang="en-US" altLang="ko-KR" dirty="0"/>
              <a:t>hierarchy : contour</a:t>
            </a:r>
            <a:r>
              <a:rPr lang="ko-KR" altLang="en-US" dirty="0"/>
              <a:t>의 상하구조</a:t>
            </a:r>
            <a:r>
              <a:rPr lang="en-US" altLang="ko-KR" dirty="0">
                <a:hlinkClick r:id="rId2"/>
              </a:rPr>
              <a:t> </a:t>
            </a:r>
            <a:r>
              <a:rPr lang="en-US" altLang="ko-KR" sz="1100" dirty="0">
                <a:hlinkClick r:id="rId2"/>
              </a:rPr>
              <a:t>&lt;https://docs.opencv.org/3.4/d9/d8b/tutorial_py_contours_hierarchy.html</a:t>
            </a:r>
            <a:r>
              <a:rPr lang="en-US" altLang="ko-KR" sz="1100" dirty="0"/>
              <a:t>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655015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243E72-1E97-44D7-B7A3-921F773AA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findContours</a:t>
            </a:r>
            <a:r>
              <a:rPr lang="en-US" altLang="ko-KR" dirty="0"/>
              <a:t>(image, mode, method) </a:t>
            </a:r>
            <a:r>
              <a:rPr lang="en-US" altLang="ko-KR" dirty="0" err="1"/>
              <a:t>opencv</a:t>
            </a:r>
            <a:r>
              <a:rPr lang="en-US" altLang="ko-KR" dirty="0"/>
              <a:t> 4.x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5FF08F-D49F-41BD-B053-99E5D41058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image : </a:t>
            </a:r>
            <a:r>
              <a:rPr lang="ko-KR" altLang="en-US" dirty="0"/>
              <a:t>이진화 된 이미지</a:t>
            </a:r>
            <a:endParaRPr lang="en-US" altLang="ko-KR" dirty="0"/>
          </a:p>
          <a:p>
            <a:r>
              <a:rPr lang="en-US" altLang="ko-KR" dirty="0"/>
              <a:t>mode : contour</a:t>
            </a:r>
            <a:r>
              <a:rPr lang="ko-KR" altLang="en-US" dirty="0"/>
              <a:t> 찾는 방법</a:t>
            </a:r>
            <a:endParaRPr lang="en-US" altLang="ko-KR" dirty="0"/>
          </a:p>
          <a:p>
            <a:r>
              <a:rPr lang="en-US" altLang="ko-KR" dirty="0"/>
              <a:t>method : contour</a:t>
            </a:r>
            <a:r>
              <a:rPr lang="ko-KR" altLang="en-US" dirty="0"/>
              <a:t> 근사화 방법</a:t>
            </a:r>
            <a:endParaRPr lang="en-US" altLang="ko-KR" dirty="0"/>
          </a:p>
          <a:p>
            <a:r>
              <a:rPr lang="ko-KR" altLang="en-US" dirty="0" err="1"/>
              <a:t>반환값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</a:p>
          <a:p>
            <a:pPr lvl="1"/>
            <a:r>
              <a:rPr lang="en-US" altLang="ko-KR" dirty="0"/>
              <a:t>contours :</a:t>
            </a:r>
            <a:r>
              <a:rPr lang="ko-KR" altLang="en-US" dirty="0"/>
              <a:t>찾은 </a:t>
            </a:r>
            <a:r>
              <a:rPr lang="en-US" altLang="ko-KR" dirty="0"/>
              <a:t>contour</a:t>
            </a:r>
            <a:r>
              <a:rPr lang="ko-KR" altLang="en-US" dirty="0"/>
              <a:t>들의 정보 </a:t>
            </a:r>
            <a:r>
              <a:rPr lang="en-US" altLang="ko-KR" dirty="0"/>
              <a:t>list</a:t>
            </a:r>
          </a:p>
          <a:p>
            <a:pPr lvl="1"/>
            <a:r>
              <a:rPr lang="en-US" altLang="ko-KR" dirty="0"/>
              <a:t>hierarchy :</a:t>
            </a:r>
            <a:r>
              <a:rPr lang="en-US" altLang="ko-KR" sz="2800" dirty="0">
                <a:solidFill>
                  <a:prstClr val="black"/>
                </a:solidFill>
              </a:rPr>
              <a:t> </a:t>
            </a:r>
            <a:r>
              <a:rPr lang="en-US" altLang="ko-KR" dirty="0">
                <a:solidFill>
                  <a:prstClr val="black"/>
                </a:solidFill>
              </a:rPr>
              <a:t>contour</a:t>
            </a:r>
            <a:r>
              <a:rPr lang="ko-KR" altLang="en-US" dirty="0">
                <a:solidFill>
                  <a:prstClr val="black"/>
                </a:solidFill>
              </a:rPr>
              <a:t>의 상하구조</a:t>
            </a:r>
            <a:r>
              <a:rPr lang="en-US" altLang="ko-KR" dirty="0">
                <a:solidFill>
                  <a:prstClr val="black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altLang="ko-KR" sz="1100" dirty="0">
                <a:solidFill>
                  <a:schemeClr val="accent1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&lt;https://docs.opencv.org/3.4/d9/d8b/tutorial_py_contours_hierarchy.html</a:t>
            </a:r>
            <a:r>
              <a:rPr lang="en-US" altLang="ko-KR" sz="1100" dirty="0">
                <a:solidFill>
                  <a:schemeClr val="accent1">
                    <a:lumMod val="75000"/>
                  </a:schemeClr>
                </a:solidFill>
              </a:rPr>
              <a:t>&gt;</a:t>
            </a:r>
            <a:endParaRPr lang="ko-KR" alt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67078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DB4134-9C49-478F-B623-CA145A6A1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Bounding rectangle </a:t>
            </a:r>
            <a:r>
              <a:rPr lang="ko-KR" altLang="en-US" dirty="0"/>
              <a:t>치기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5B39DEE5-BA31-4123-B243-B689FBB8C8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05989" y="1913567"/>
            <a:ext cx="6147811" cy="43761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94A4B51-9C98-4E7E-99DA-9EB174E46488}"/>
              </a:ext>
            </a:extLst>
          </p:cNvPr>
          <p:cNvSpPr txBox="1"/>
          <p:nvPr/>
        </p:nvSpPr>
        <p:spPr>
          <a:xfrm flipH="1">
            <a:off x="482600" y="2425700"/>
            <a:ext cx="40767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x, y, w, h = cv2.boundingRect(c0)</a:t>
            </a:r>
          </a:p>
          <a:p>
            <a:r>
              <a:rPr lang="en-US" altLang="ko-KR" dirty="0"/>
              <a:t>…</a:t>
            </a:r>
          </a:p>
          <a:p>
            <a:r>
              <a:rPr lang="en-US" altLang="ko-KR" dirty="0" err="1"/>
              <a:t>plt.imshow</a:t>
            </a:r>
            <a:r>
              <a:rPr lang="en-US" altLang="ko-KR" dirty="0"/>
              <a:t>(</a:t>
            </a:r>
            <a:r>
              <a:rPr lang="en-US" altLang="ko-KR" dirty="0" err="1"/>
              <a:t>RGB_frame</a:t>
            </a:r>
            <a:r>
              <a:rPr lang="en-US" altLang="ko-KR" dirty="0"/>
              <a:t>[</a:t>
            </a:r>
            <a:r>
              <a:rPr lang="en-US" altLang="ko-KR" dirty="0" err="1"/>
              <a:t>y:y+h,x:x+w</a:t>
            </a:r>
            <a:r>
              <a:rPr lang="en-US" altLang="ko-KR" dirty="0"/>
              <a:t>,:])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956800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BC91AC-F721-4A17-AE96-372D5166B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C372DBC-849E-4A6C-BC2A-8FCD779383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라즈베리파이</a:t>
            </a:r>
            <a:r>
              <a:rPr lang="ko-KR" altLang="en-US" dirty="0"/>
              <a:t> 설정</a:t>
            </a:r>
            <a:endParaRPr lang="en-US" altLang="ko-KR" dirty="0"/>
          </a:p>
          <a:p>
            <a:pPr lvl="1"/>
            <a:r>
              <a:rPr lang="ko-KR" altLang="en-US" dirty="0"/>
              <a:t>카메라설정</a:t>
            </a:r>
            <a:endParaRPr lang="en-US" altLang="ko-KR" dirty="0"/>
          </a:p>
          <a:p>
            <a:pPr lvl="1"/>
            <a:r>
              <a:rPr lang="ko-KR" altLang="en-US" dirty="0"/>
              <a:t>환경설정</a:t>
            </a:r>
            <a:endParaRPr lang="en-US" altLang="ko-KR" dirty="0"/>
          </a:p>
          <a:p>
            <a:pPr lvl="1"/>
            <a:r>
              <a:rPr lang="en-US" altLang="ko-KR" dirty="0" err="1"/>
              <a:t>Opencv</a:t>
            </a:r>
            <a:r>
              <a:rPr lang="en-US" altLang="ko-KR" dirty="0"/>
              <a:t> </a:t>
            </a:r>
            <a:r>
              <a:rPr lang="ko-KR" altLang="en-US" dirty="0"/>
              <a:t>설치</a:t>
            </a:r>
            <a:endParaRPr lang="en-US" altLang="ko-KR" dirty="0"/>
          </a:p>
          <a:p>
            <a:pPr lvl="1"/>
            <a:r>
              <a:rPr lang="en-US" altLang="ko-KR" dirty="0" err="1"/>
              <a:t>Tensorflow</a:t>
            </a:r>
            <a:r>
              <a:rPr lang="en-US" altLang="ko-KR" dirty="0"/>
              <a:t> lite</a:t>
            </a:r>
            <a:r>
              <a:rPr lang="ko-KR" altLang="en-US" dirty="0"/>
              <a:t>설치</a:t>
            </a:r>
            <a:endParaRPr lang="en-US" altLang="ko-KR" dirty="0"/>
          </a:p>
          <a:p>
            <a:r>
              <a:rPr lang="ko-KR" altLang="en-US" dirty="0"/>
              <a:t>카메라 </a:t>
            </a:r>
            <a:r>
              <a:rPr lang="ko-KR" altLang="en-US" dirty="0" err="1"/>
              <a:t>전처리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모델 사용 테스트</a:t>
            </a:r>
            <a:endParaRPr lang="en-US" altLang="ko-KR" dirty="0"/>
          </a:p>
          <a:p>
            <a:r>
              <a:rPr lang="ko-KR" altLang="en-US" dirty="0"/>
              <a:t>모델 개발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5243182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6ACA03-1816-4C47-82AF-991C7C2C4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테두리 제거</a:t>
            </a:r>
            <a:endParaRPr lang="ko-KR" altLang="en-US" dirty="0"/>
          </a:p>
        </p:txBody>
      </p:sp>
      <p:pic>
        <p:nvPicPr>
          <p:cNvPr id="4" name="내용 개체 틀 3" descr="개, 실내, 앉아있는, 동물이(가) 표시된 사진&#10;&#10;자동 생성된 설명">
            <a:extLst>
              <a:ext uri="{FF2B5EF4-FFF2-40B4-BE49-F238E27FC236}">
                <a16:creationId xmlns:a16="http://schemas.microsoft.com/office/drawing/2014/main" id="{F08B240B-9D7D-454E-909A-6B9179513E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1903186"/>
            <a:ext cx="2419688" cy="227679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B778C07-6C62-4CA9-BDEC-AC22501268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702" y="1850791"/>
            <a:ext cx="2724530" cy="2381582"/>
          </a:xfrm>
          <a:prstGeom prst="rect">
            <a:avLst/>
          </a:prstGeom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243ADF24-B241-45CA-89FB-DB1663D1DE94}"/>
              </a:ext>
            </a:extLst>
          </p:cNvPr>
          <p:cNvSpPr/>
          <p:nvPr/>
        </p:nvSpPr>
        <p:spPr>
          <a:xfrm>
            <a:off x="3976879" y="3564029"/>
            <a:ext cx="1612900" cy="10541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BB31D3-0B01-4FBF-905C-710BCA23BD9E}"/>
              </a:ext>
            </a:extLst>
          </p:cNvPr>
          <p:cNvSpPr txBox="1"/>
          <p:nvPr/>
        </p:nvSpPr>
        <p:spPr>
          <a:xfrm>
            <a:off x="4432206" y="289242"/>
            <a:ext cx="465563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테두리를 포함하는 이미지에서</a:t>
            </a:r>
            <a:endParaRPr lang="en-US" altLang="ko-KR" dirty="0"/>
          </a:p>
          <a:p>
            <a:r>
              <a:rPr lang="ko-KR" altLang="en-US" dirty="0"/>
              <a:t> 색필터를 거치고 </a:t>
            </a:r>
            <a:endParaRPr lang="en-US" altLang="ko-KR" dirty="0"/>
          </a:p>
          <a:p>
            <a:r>
              <a:rPr lang="en-US" altLang="ko-KR" dirty="0"/>
              <a:t> </a:t>
            </a:r>
            <a:r>
              <a:rPr lang="ko-KR" altLang="en-US" dirty="0"/>
              <a:t>반환 받은 마스크를 반전하고</a:t>
            </a:r>
            <a:endParaRPr lang="en-US" altLang="ko-KR" dirty="0"/>
          </a:p>
          <a:p>
            <a:r>
              <a:rPr lang="ko-KR" altLang="en-US" dirty="0"/>
              <a:t> 다시 가장 큰 </a:t>
            </a:r>
            <a:r>
              <a:rPr lang="ko-KR" altLang="en-US" dirty="0" err="1"/>
              <a:t>컨투어를</a:t>
            </a:r>
            <a:r>
              <a:rPr lang="ko-KR" altLang="en-US" dirty="0"/>
              <a:t> 찾아</a:t>
            </a:r>
            <a:endParaRPr lang="en-US" altLang="ko-KR" dirty="0"/>
          </a:p>
          <a:p>
            <a:r>
              <a:rPr lang="ko-KR" altLang="en-US" dirty="0"/>
              <a:t> </a:t>
            </a:r>
            <a:r>
              <a:rPr lang="en-US" altLang="ko-KR" dirty="0"/>
              <a:t>bounding box </a:t>
            </a:r>
            <a:r>
              <a:rPr lang="ko-KR" altLang="en-US" dirty="0"/>
              <a:t>의 정보로 사진을 잘라낸다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D9530B2-EE3F-429A-B0B9-56E78584CD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179979"/>
            <a:ext cx="3028950" cy="25146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01C4FBE-D6A5-4B4E-A2D9-0E328B823B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05844" y="4179979"/>
            <a:ext cx="3057525" cy="255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5663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E9BDEC-92C6-4FC2-A2D1-66DFEC70EC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카메라 </a:t>
            </a:r>
            <a:r>
              <a:rPr lang="ko-KR" altLang="en-US" dirty="0" err="1"/>
              <a:t>전처리</a:t>
            </a:r>
            <a:r>
              <a:rPr lang="en-US" altLang="ko-KR" dirty="0"/>
              <a:t>- </a:t>
            </a:r>
            <a:r>
              <a:rPr lang="ko-KR" altLang="en-US" dirty="0"/>
              <a:t>결과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DBCC665-571C-443F-AE12-840F8056CE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7170" name="Picture 2" descr="contours &#10;ace &#10;Fil &#10;Fil &#10;• Index &#10;mage &#10;S python3 findContours . py ">
            <a:extLst>
              <a:ext uri="{FF2B5EF4-FFF2-40B4-BE49-F238E27FC236}">
                <a16:creationId xmlns:a16="http://schemas.microsoft.com/office/drawing/2014/main" id="{D9054BAE-7933-45E3-B2EA-93747AB55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62" y="1755192"/>
            <a:ext cx="11953875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35B880C5-2B4A-40D1-A3B4-468A2E0DC221}"/>
              </a:ext>
            </a:extLst>
          </p:cNvPr>
          <p:cNvSpPr/>
          <p:nvPr/>
        </p:nvSpPr>
        <p:spPr>
          <a:xfrm>
            <a:off x="2021305" y="5992297"/>
            <a:ext cx="855044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3"/>
              </a:rPr>
              <a:t>소스 </a:t>
            </a:r>
            <a:r>
              <a:rPr lang="en-US" altLang="ko-KR" dirty="0">
                <a:hlinkClick r:id="rId3"/>
              </a:rPr>
              <a:t>: https://github.com/hoo0681/raspi4withTF/blob/master/findContours.py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549557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B8203C-1250-4E9A-95BD-85F8CA364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모델 사용 테스트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BA4912E-7E10-43AA-8EE1-8DD1FE590E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학습된 모델을 </a:t>
            </a:r>
            <a:r>
              <a:rPr lang="ko-KR" altLang="en-US" dirty="0" err="1"/>
              <a:t>라즈베리파이에서</a:t>
            </a:r>
            <a:r>
              <a:rPr lang="ko-KR" altLang="en-US" dirty="0"/>
              <a:t> 제대로 사용할 수 있을지 확인</a:t>
            </a:r>
            <a:endParaRPr lang="en-US" altLang="ko-KR" dirty="0"/>
          </a:p>
          <a:p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r>
              <a:rPr lang="ko-KR" altLang="en-US" dirty="0"/>
              <a:t>모델 로드</a:t>
            </a: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r>
              <a:rPr lang="ko-KR" altLang="en-US" dirty="0"/>
              <a:t>입력 </a:t>
            </a:r>
            <a:r>
              <a:rPr lang="en-US" altLang="ko-KR" dirty="0"/>
              <a:t>tensor</a:t>
            </a:r>
            <a:r>
              <a:rPr lang="ko-KR" altLang="en-US" dirty="0"/>
              <a:t> </a:t>
            </a:r>
            <a:r>
              <a:rPr lang="en-US" altLang="ko-KR" dirty="0"/>
              <a:t>view </a:t>
            </a:r>
            <a:r>
              <a:rPr lang="ko-KR" altLang="en-US" dirty="0"/>
              <a:t>찾기</a:t>
            </a: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r>
              <a:rPr lang="ko-KR" altLang="en-US" dirty="0"/>
              <a:t>출력 </a:t>
            </a:r>
            <a:r>
              <a:rPr lang="en-US" altLang="ko-KR" dirty="0"/>
              <a:t>tensor</a:t>
            </a:r>
            <a:r>
              <a:rPr lang="ko-KR" altLang="en-US" dirty="0"/>
              <a:t> </a:t>
            </a:r>
            <a:r>
              <a:rPr lang="en-US" altLang="ko-KR" dirty="0"/>
              <a:t>view </a:t>
            </a:r>
            <a:r>
              <a:rPr lang="ko-KR" altLang="en-US" dirty="0"/>
              <a:t>찾기</a:t>
            </a: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r>
              <a:rPr lang="en-US" altLang="ko-KR" dirty="0"/>
              <a:t>invoke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024099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63B1AD-B779-4933-ABA3-C0188A2A9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모델 사용 테스트</a:t>
            </a:r>
            <a:r>
              <a:rPr lang="en-US" altLang="ko-KR" dirty="0"/>
              <a:t>_</a:t>
            </a:r>
            <a:r>
              <a:rPr lang="ko-KR" altLang="en-US" sz="2400" dirty="0"/>
              <a:t>모델로드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E13033E-757C-432C-B793-16AEAA37A7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tflite</a:t>
            </a:r>
            <a:r>
              <a:rPr lang="x-none" altLang="ko-KR" dirty="0"/>
              <a:t>.interpreter(</a:t>
            </a:r>
            <a:r>
              <a:rPr lang="en-US" altLang="ko-KR" dirty="0" err="1"/>
              <a:t>model_path</a:t>
            </a:r>
            <a:r>
              <a:rPr lang="en-US" altLang="ko-KR" dirty="0"/>
              <a:t>)</a:t>
            </a:r>
            <a:r>
              <a:rPr lang="ko-KR" altLang="en-US" dirty="0"/>
              <a:t>와 </a:t>
            </a:r>
            <a:r>
              <a:rPr lang="en-US" altLang="ko-KR" dirty="0" err="1"/>
              <a:t>interpreter.allocate_tensors</a:t>
            </a:r>
            <a:r>
              <a:rPr lang="en-US" altLang="ko-KR" dirty="0"/>
              <a:t>()</a:t>
            </a:r>
            <a:r>
              <a:rPr lang="ko-KR" altLang="en-US" dirty="0"/>
              <a:t>를 이용</a:t>
            </a:r>
            <a:r>
              <a:rPr lang="ko-KR" altLang="ko-KR" dirty="0"/>
              <a:t>하</a:t>
            </a:r>
            <a:r>
              <a:rPr lang="ko-KR" altLang="en-US" dirty="0"/>
              <a:t>여</a:t>
            </a:r>
            <a:r>
              <a:rPr lang="en-US" altLang="ko-KR" dirty="0"/>
              <a:t> </a:t>
            </a:r>
            <a:r>
              <a:rPr lang="ko-KR" altLang="ko-KR" dirty="0"/>
              <a:t>모델</a:t>
            </a:r>
            <a:r>
              <a:rPr lang="en-US" altLang="ko-KR" dirty="0"/>
              <a:t> </a:t>
            </a:r>
            <a:r>
              <a:rPr lang="ko-KR" altLang="ko-KR" dirty="0"/>
              <a:t>로딩</a:t>
            </a:r>
            <a:r>
              <a:rPr lang="en-US" altLang="ko-KR" dirty="0"/>
              <a:t>.</a:t>
            </a:r>
          </a:p>
          <a:p>
            <a:r>
              <a:rPr lang="en-US" altLang="ko-KR" dirty="0" err="1"/>
              <a:t>model_path</a:t>
            </a:r>
            <a:r>
              <a:rPr lang="ko-KR" altLang="en-US" dirty="0"/>
              <a:t>에 있는 모델을 메모리에 </a:t>
            </a:r>
            <a:r>
              <a:rPr lang="en-US" altLang="ko-KR" dirty="0"/>
              <a:t>allocate</a:t>
            </a:r>
            <a:r>
              <a:rPr lang="ko-KR" altLang="en-US" dirty="0"/>
              <a:t>하는 것 같지만 정확히는 잘 모르겠음</a:t>
            </a:r>
            <a:r>
              <a:rPr lang="en-US" altLang="ko-KR" dirty="0"/>
              <a:t>.</a:t>
            </a:r>
            <a:endParaRPr lang="ko-KR" altLang="ko-KR" dirty="0"/>
          </a:p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4BDEBBF-5F72-4D7E-8D43-EC48EEE8F1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001294"/>
            <a:ext cx="8900606" cy="1751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2385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CA9105-8ADD-4CBE-A186-A81EFB017D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모델 사용 테스트</a:t>
            </a:r>
            <a:r>
              <a:rPr lang="en-US" altLang="ko-KR" dirty="0"/>
              <a:t>_ </a:t>
            </a:r>
            <a:r>
              <a:rPr lang="en-US" altLang="ko-KR" sz="3200" dirty="0"/>
              <a:t>tensor view </a:t>
            </a:r>
            <a:r>
              <a:rPr lang="ko-KR" altLang="en-US" sz="3200" dirty="0"/>
              <a:t>찾기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2CB907-EC92-4BB6-9152-74B840E119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tensor(index) </a:t>
            </a:r>
            <a:r>
              <a:rPr lang="ko-KR" altLang="en-US" dirty="0"/>
              <a:t>메소드를 사용하여 원하는 </a:t>
            </a:r>
            <a:r>
              <a:rPr lang="ko-KR" altLang="en-US" dirty="0" err="1"/>
              <a:t>텐서</a:t>
            </a:r>
            <a:r>
              <a:rPr lang="ko-KR" altLang="en-US" dirty="0"/>
              <a:t> 버퍼의 </a:t>
            </a:r>
            <a:r>
              <a:rPr lang="en-US" altLang="ko-KR" dirty="0" err="1"/>
              <a:t>numpy</a:t>
            </a:r>
            <a:r>
              <a:rPr lang="en-US" altLang="ko-KR" dirty="0"/>
              <a:t> view </a:t>
            </a:r>
            <a:r>
              <a:rPr lang="ko-KR" altLang="en-US" dirty="0"/>
              <a:t>를 반환하는 </a:t>
            </a:r>
            <a:r>
              <a:rPr lang="ko-KR" altLang="en-US" b="1" dirty="0">
                <a:solidFill>
                  <a:schemeClr val="accent1">
                    <a:lumMod val="75000"/>
                  </a:schemeClr>
                </a:solidFill>
              </a:rPr>
              <a:t>함수</a:t>
            </a:r>
            <a:r>
              <a:rPr lang="ko-KR" altLang="en-US" dirty="0"/>
              <a:t>를 받을 수 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G</a:t>
            </a:r>
            <a:r>
              <a:rPr lang="x-none" altLang="ko-KR" dirty="0"/>
              <a:t>et_input_details(</a:t>
            </a:r>
            <a:r>
              <a:rPr lang="en-US" altLang="ko-KR" dirty="0"/>
              <a:t> </a:t>
            </a:r>
            <a:r>
              <a:rPr lang="x-none" altLang="ko-KR" dirty="0"/>
              <a:t>) </a:t>
            </a:r>
            <a:r>
              <a:rPr lang="ko-KR" altLang="en-US" dirty="0"/>
              <a:t>메소드를 이용하여 </a:t>
            </a:r>
            <a:r>
              <a:rPr lang="ko-KR" altLang="ko-KR" dirty="0"/>
              <a:t>모델의</a:t>
            </a:r>
            <a:r>
              <a:rPr lang="en-US" altLang="ko-KR" dirty="0"/>
              <a:t> </a:t>
            </a:r>
            <a:r>
              <a:rPr lang="ko-KR" altLang="ko-KR" dirty="0"/>
              <a:t>입력</a:t>
            </a:r>
            <a:r>
              <a:rPr lang="en-US" altLang="ko-KR" dirty="0"/>
              <a:t> </a:t>
            </a:r>
            <a:r>
              <a:rPr lang="x-none" altLang="ko-KR" dirty="0"/>
              <a:t>tensor</a:t>
            </a:r>
            <a:r>
              <a:rPr lang="ko-KR" altLang="ko-KR" dirty="0"/>
              <a:t>의</a:t>
            </a:r>
            <a:r>
              <a:rPr lang="en-US" altLang="ko-KR" dirty="0"/>
              <a:t> </a:t>
            </a:r>
            <a:r>
              <a:rPr lang="ko-KR" altLang="ko-KR" dirty="0"/>
              <a:t>정보</a:t>
            </a:r>
            <a:r>
              <a:rPr lang="en-US" altLang="ko-KR" dirty="0"/>
              <a:t>(</a:t>
            </a:r>
            <a:r>
              <a:rPr lang="x-none" altLang="ko-KR" dirty="0"/>
              <a:t>name,index,shape,dtype,quantization)</a:t>
            </a:r>
            <a:r>
              <a:rPr lang="ko-KR" altLang="en-US" dirty="0" err="1"/>
              <a:t>를</a:t>
            </a:r>
            <a:r>
              <a:rPr lang="ko-KR" altLang="en-US" dirty="0"/>
              <a:t>  알 수 있다</a:t>
            </a:r>
            <a:r>
              <a:rPr lang="en-US" altLang="ko-KR" dirty="0"/>
              <a:t>.</a:t>
            </a:r>
            <a:endParaRPr lang="ko-KR" altLang="ko-KR" dirty="0"/>
          </a:p>
          <a:p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2EB0A25-F024-4EC4-B4FA-5A5DC3DB4B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784" y="4279458"/>
            <a:ext cx="11512431" cy="81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9612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FC47C8-9471-4FEF-90B1-BA11518705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모델 사용 테스트</a:t>
            </a:r>
            <a:r>
              <a:rPr lang="en-US" altLang="ko-KR" dirty="0"/>
              <a:t>_ </a:t>
            </a:r>
            <a:r>
              <a:rPr lang="en-US" altLang="ko-KR" sz="3200" dirty="0"/>
              <a:t>Invoke</a:t>
            </a:r>
            <a:r>
              <a:rPr lang="ko-KR" altLang="en-US" sz="3200" dirty="0"/>
              <a:t> 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347C3AF-2271-4E66-BE37-2A2C477661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모델을 </a:t>
            </a:r>
            <a:r>
              <a:rPr lang="ko-KR" altLang="en-US" dirty="0" err="1"/>
              <a:t>로딩했고</a:t>
            </a:r>
            <a:r>
              <a:rPr lang="ko-KR" altLang="en-US" dirty="0"/>
              <a:t> 입출력 </a:t>
            </a:r>
            <a:r>
              <a:rPr lang="en-US" altLang="ko-KR" dirty="0"/>
              <a:t>tensor view</a:t>
            </a:r>
            <a:r>
              <a:rPr lang="ko-KR" altLang="en-US" dirty="0"/>
              <a:t>를 찾아 입력을 했으면 </a:t>
            </a:r>
            <a:endParaRPr lang="en-US" altLang="ko-KR" dirty="0"/>
          </a:p>
          <a:p>
            <a:r>
              <a:rPr lang="en-US" altLang="ko-KR" dirty="0"/>
              <a:t>invoke</a:t>
            </a:r>
            <a:r>
              <a:rPr lang="ko-KR" altLang="en-US" dirty="0"/>
              <a:t>메소드를 호출하면 된다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CE60E05-972E-4524-A770-3BAD588BF5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425" t="46784" r="-236" b="7963"/>
          <a:stretch/>
        </p:blipFill>
        <p:spPr>
          <a:xfrm>
            <a:off x="838200" y="2843296"/>
            <a:ext cx="10055007" cy="3649579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09C7AECC-FD11-41E0-AEEA-F5A35464A6C0}"/>
              </a:ext>
            </a:extLst>
          </p:cNvPr>
          <p:cNvSpPr/>
          <p:nvPr/>
        </p:nvSpPr>
        <p:spPr>
          <a:xfrm>
            <a:off x="838200" y="6492875"/>
            <a:ext cx="851792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hlinkClick r:id="rId3"/>
              </a:rPr>
              <a:t>https://github.com/hoo0681/raspi4withTF/blob/master/classification.py#L63-L66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6349456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A3948B-2BBB-4B2F-998B-D50B0AA4DD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모델개발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94C17A8-1D78-4B73-B62F-B1D9CEB48E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데이터 세트 </a:t>
            </a:r>
            <a:r>
              <a:rPr lang="en-US" altLang="ko-KR" dirty="0"/>
              <a:t>: </a:t>
            </a:r>
            <a:r>
              <a:rPr lang="ko-KR" altLang="en-US" dirty="0"/>
              <a:t>개</a:t>
            </a:r>
            <a:r>
              <a:rPr lang="en-US" altLang="ko-KR" dirty="0"/>
              <a:t>vs</a:t>
            </a:r>
            <a:r>
              <a:rPr lang="ko-KR" altLang="en-US" dirty="0"/>
              <a:t>고양이</a:t>
            </a:r>
            <a:r>
              <a:rPr lang="en-US" altLang="ko-KR" sz="1800" dirty="0"/>
              <a:t>&lt;</a:t>
            </a:r>
            <a:r>
              <a:rPr lang="en-US" altLang="ko-KR" sz="1800" dirty="0">
                <a:hlinkClick r:id="rId2"/>
              </a:rPr>
              <a:t>https://www.kaggle.com/c/dogs-vs-cats/data</a:t>
            </a:r>
            <a:r>
              <a:rPr lang="en-US" altLang="ko-KR" sz="1800" dirty="0"/>
              <a:t>&gt;</a:t>
            </a:r>
          </a:p>
          <a:p>
            <a:r>
              <a:rPr lang="en-US" altLang="ko-KR" dirty="0" err="1"/>
              <a:t>Colab</a:t>
            </a:r>
            <a:r>
              <a:rPr lang="ko-KR" altLang="en-US" dirty="0"/>
              <a:t>에서 학습</a:t>
            </a:r>
            <a:endParaRPr lang="en-US" altLang="ko-KR" dirty="0"/>
          </a:p>
          <a:p>
            <a:r>
              <a:rPr lang="en-US" altLang="ko-KR" dirty="0" err="1"/>
              <a:t>Tensorflow</a:t>
            </a:r>
            <a:r>
              <a:rPr lang="ko-KR" altLang="en-US" dirty="0"/>
              <a:t>의 </a:t>
            </a:r>
            <a:r>
              <a:rPr lang="en-US" altLang="ko-KR" dirty="0" err="1"/>
              <a:t>imageGenerator</a:t>
            </a:r>
            <a:r>
              <a:rPr lang="ko-KR" altLang="en-US" dirty="0"/>
              <a:t>의 </a:t>
            </a:r>
            <a:r>
              <a:rPr lang="en-US" altLang="ko-KR" dirty="0" err="1"/>
              <a:t>flow_from_directory</a:t>
            </a:r>
            <a:r>
              <a:rPr lang="ko-KR" altLang="en-US" dirty="0"/>
              <a:t>를 이용함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마운트한</a:t>
            </a:r>
            <a:r>
              <a:rPr lang="ko-KR" altLang="en-US" dirty="0"/>
              <a:t> 폴더에서 데이터를 가져오는 경우는 시간이 많이 걸림 </a:t>
            </a:r>
            <a:r>
              <a:rPr lang="en-US" altLang="ko-KR" dirty="0">
                <a:sym typeface="Wingdings" panose="05000000000000000000" pitchFamily="2" charset="2"/>
              </a:rPr>
              <a:t> </a:t>
            </a:r>
            <a:r>
              <a:rPr lang="en-US" altLang="ko-KR" dirty="0" err="1">
                <a:sym typeface="Wingdings" panose="05000000000000000000" pitchFamily="2" charset="2"/>
              </a:rPr>
              <a:t>colab</a:t>
            </a:r>
            <a:r>
              <a:rPr lang="ko-KR" altLang="en-US" dirty="0">
                <a:sym typeface="Wingdings" panose="05000000000000000000" pitchFamily="2" charset="2"/>
              </a:rPr>
              <a:t>에서 데이터 세트의 압축을 풀고 사용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 err="1"/>
              <a:t>colab</a:t>
            </a:r>
            <a:r>
              <a:rPr lang="ko-KR" altLang="en-US" dirty="0"/>
              <a:t>에서 </a:t>
            </a:r>
            <a:r>
              <a:rPr lang="en-US" altLang="ko-KR" dirty="0"/>
              <a:t>r</a:t>
            </a:r>
            <a:r>
              <a:rPr lang="x-none" altLang="ko-KR" dirty="0"/>
              <a:t>am</a:t>
            </a:r>
            <a:r>
              <a:rPr lang="ko-KR" altLang="ko-KR" dirty="0"/>
              <a:t>에</a:t>
            </a:r>
            <a:r>
              <a:rPr lang="en-US" altLang="ko-KR" dirty="0"/>
              <a:t> </a:t>
            </a:r>
            <a:r>
              <a:rPr lang="ko-KR" altLang="ko-KR" dirty="0"/>
              <a:t>데이터를</a:t>
            </a:r>
            <a:r>
              <a:rPr lang="en-US" altLang="ko-KR" dirty="0"/>
              <a:t> </a:t>
            </a:r>
            <a:r>
              <a:rPr lang="ko-KR" altLang="ko-KR" dirty="0"/>
              <a:t>올려놓고</a:t>
            </a:r>
            <a:r>
              <a:rPr lang="en-US" altLang="ko-KR" dirty="0"/>
              <a:t> </a:t>
            </a:r>
            <a:r>
              <a:rPr lang="ko-KR" altLang="ko-KR" dirty="0"/>
              <a:t>학습해도</a:t>
            </a:r>
            <a:r>
              <a:rPr lang="en-US" altLang="ko-KR" dirty="0"/>
              <a:t> </a:t>
            </a:r>
            <a:r>
              <a:rPr lang="ko-KR" altLang="en-US" dirty="0" err="1"/>
              <a:t>마운트한</a:t>
            </a:r>
            <a:r>
              <a:rPr lang="ko-KR" altLang="en-US" dirty="0"/>
              <a:t> 폴더에서 데이터를 가져와</a:t>
            </a:r>
            <a:r>
              <a:rPr lang="en-US" altLang="ko-KR" dirty="0"/>
              <a:t> </a:t>
            </a:r>
            <a:r>
              <a:rPr lang="ko-KR" altLang="en-US" dirty="0"/>
              <a:t>학습하는</a:t>
            </a:r>
            <a:r>
              <a:rPr lang="en-US" altLang="ko-KR" dirty="0"/>
              <a:t> </a:t>
            </a:r>
            <a:r>
              <a:rPr lang="ko-KR" altLang="ko-KR" dirty="0"/>
              <a:t>것과</a:t>
            </a:r>
            <a:r>
              <a:rPr lang="en-US" altLang="ko-KR" dirty="0"/>
              <a:t> </a:t>
            </a:r>
            <a:r>
              <a:rPr lang="ko-KR" altLang="en-US" dirty="0"/>
              <a:t>차이 없음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993890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FBAED5-43A9-42FD-B45F-BE506382C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모델 개발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0F9678-A579-4CB0-80F7-C634E04C62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ko-KR" altLang="en-US" dirty="0"/>
              <a:t>자체 개발 </a:t>
            </a:r>
            <a:r>
              <a:rPr lang="en-US" altLang="ko-KR" dirty="0"/>
              <a:t>: </a:t>
            </a:r>
            <a:r>
              <a:rPr lang="ko-KR" altLang="en-US" dirty="0"/>
              <a:t>모든 </a:t>
            </a:r>
            <a:r>
              <a:rPr lang="en-US" altLang="ko-KR" dirty="0"/>
              <a:t>layer</a:t>
            </a:r>
            <a:r>
              <a:rPr lang="ko-KR" altLang="en-US" dirty="0"/>
              <a:t>를 처음부터 학습</a:t>
            </a: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r>
              <a:rPr lang="en-US" altLang="ko-KR" b="1" dirty="0"/>
              <a:t>Transfer Learning </a:t>
            </a:r>
            <a:r>
              <a:rPr lang="en-US" altLang="ko-KR" dirty="0"/>
              <a:t>: dense layer</a:t>
            </a:r>
            <a:r>
              <a:rPr lang="ko-KR" altLang="en-US" dirty="0"/>
              <a:t>만 다시 만든다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193924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7E0BEF-9271-43A5-8F1B-2379EC5BF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자체개발 모델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6D70F29-152C-4D49-8CCF-CD6F5E963C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9962" y="1238658"/>
            <a:ext cx="4496427" cy="5525271"/>
          </a:xfrm>
          <a:prstGeom prst="rect">
            <a:avLst/>
          </a:prstGeom>
        </p:spPr>
      </p:pic>
      <p:graphicFrame>
        <p:nvGraphicFramePr>
          <p:cNvPr id="6" name="차트 5">
            <a:extLst>
              <a:ext uri="{FF2B5EF4-FFF2-40B4-BE49-F238E27FC236}">
                <a16:creationId xmlns:a16="http://schemas.microsoft.com/office/drawing/2014/main" id="{DFD2FC61-6B23-4988-BABD-CC0C1647288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81357320"/>
              </p:ext>
            </p:extLst>
          </p:nvPr>
        </p:nvGraphicFramePr>
        <p:xfrm>
          <a:off x="7356389" y="68580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7" name="차트 6">
            <a:extLst>
              <a:ext uri="{FF2B5EF4-FFF2-40B4-BE49-F238E27FC236}">
                <a16:creationId xmlns:a16="http://schemas.microsoft.com/office/drawing/2014/main" id="{4CB3B6EC-E818-4ECB-B428-664368F55B1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35876215"/>
              </p:ext>
            </p:extLst>
          </p:nvPr>
        </p:nvGraphicFramePr>
        <p:xfrm>
          <a:off x="7565738" y="377190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049577BC-5817-48B7-9B4B-45FA7D9EC9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812413" cy="4351338"/>
          </a:xfrm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320990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C788B8-55CD-4DCA-BC02-F10715717C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자체개발 모델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D925069-6D44-46C9-A46A-3145F329F6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Overfitting</a:t>
            </a:r>
            <a:r>
              <a:rPr lang="ko-KR" altLang="en-US" dirty="0"/>
              <a:t>이 발생함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   하지만</a:t>
            </a:r>
            <a:endParaRPr lang="en-US" altLang="ko-KR" dirty="0"/>
          </a:p>
          <a:p>
            <a:r>
              <a:rPr lang="en-US" altLang="ko-KR" dirty="0"/>
              <a:t>Training loss</a:t>
            </a:r>
            <a:r>
              <a:rPr lang="ko-KR" altLang="en-US" dirty="0"/>
              <a:t>가 지속적으로 감소하는 것으로 보아 적절한 </a:t>
            </a:r>
            <a:r>
              <a:rPr lang="en-US" altLang="ko-KR" dirty="0"/>
              <a:t>regularization </a:t>
            </a:r>
            <a:r>
              <a:rPr lang="ko-KR" altLang="en-US" dirty="0"/>
              <a:t>을 한다면 충분히 성능이 향상될 것으로 추정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단</a:t>
            </a:r>
            <a:r>
              <a:rPr lang="en-US" altLang="ko-KR" dirty="0"/>
              <a:t>, </a:t>
            </a:r>
            <a:r>
              <a:rPr lang="ko-KR" altLang="en-US" dirty="0"/>
              <a:t>학습에 소요되는 시간이 길어 </a:t>
            </a:r>
            <a:r>
              <a:rPr lang="en-US" altLang="ko-KR" dirty="0"/>
              <a:t>Transfer Learning</a:t>
            </a:r>
            <a:r>
              <a:rPr lang="ko-KR" altLang="en-US" dirty="0"/>
              <a:t>으로도 진행</a:t>
            </a:r>
          </a:p>
        </p:txBody>
      </p:sp>
    </p:spTree>
    <p:extLst>
      <p:ext uri="{BB962C8B-B14F-4D97-AF65-F5344CB8AC3E}">
        <p14:creationId xmlns:p14="http://schemas.microsoft.com/office/powerpoint/2010/main" val="4254011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6CD5D8-E74D-47AB-A53C-5A7F9F45E2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개발환경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1BD1F56-EF3D-4379-9747-1232A7E2F7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x-none" altLang="ko-KR" strike="sngStrike" dirty="0"/>
              <a:t>Window10</a:t>
            </a:r>
          </a:p>
          <a:p>
            <a:r>
              <a:rPr lang="x-none" altLang="ko-KR" strike="sngStrike" dirty="0"/>
              <a:t>Anaconda 1.9.7</a:t>
            </a:r>
          </a:p>
          <a:p>
            <a:r>
              <a:rPr lang="x-none" altLang="ko-KR" strike="sngStrike" dirty="0"/>
              <a:t>cuDNN </a:t>
            </a:r>
            <a:r>
              <a:rPr lang="en-US" altLang="ko-KR" strike="sngStrike" dirty="0"/>
              <a:t>7.6</a:t>
            </a:r>
            <a:endParaRPr lang="ko-KR" altLang="ko-KR" strike="sngStrike" dirty="0"/>
          </a:p>
          <a:p>
            <a:r>
              <a:rPr lang="x-none" altLang="ko-KR" strike="sngStrike" dirty="0"/>
              <a:t>Visual studio 2017</a:t>
            </a:r>
            <a:endParaRPr lang="en-US" altLang="ko-KR" strike="sngStrike" dirty="0"/>
          </a:p>
          <a:p>
            <a:r>
              <a:rPr lang="en-US" altLang="ko-KR" dirty="0" err="1"/>
              <a:t>Colab</a:t>
            </a:r>
            <a:endParaRPr lang="ko-KR" altLang="en-US" dirty="0"/>
          </a:p>
          <a:p>
            <a:r>
              <a:rPr lang="x-none" altLang="ko-KR" dirty="0"/>
              <a:t>Python3.6</a:t>
            </a:r>
          </a:p>
          <a:p>
            <a:r>
              <a:rPr lang="x-none" altLang="ko-KR" dirty="0"/>
              <a:t>CUDA 10.0</a:t>
            </a:r>
          </a:p>
          <a:p>
            <a:r>
              <a:rPr lang="x-none" altLang="ko-KR" dirty="0"/>
              <a:t>Tensorflow 2.0.0</a:t>
            </a:r>
          </a:p>
        </p:txBody>
      </p:sp>
    </p:spTree>
    <p:extLst>
      <p:ext uri="{BB962C8B-B14F-4D97-AF65-F5344CB8AC3E}">
        <p14:creationId xmlns:p14="http://schemas.microsoft.com/office/powerpoint/2010/main" val="1358275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300184-94C8-4296-AC70-8BD6C183A9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Transfer Learning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842C709-DAFB-4518-96B2-5471C46CC9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ImageNet</a:t>
            </a:r>
            <a:r>
              <a:rPr lang="ko-KR" altLang="en-US" dirty="0"/>
              <a:t>으로 학습된 </a:t>
            </a:r>
            <a:r>
              <a:rPr lang="en-US" altLang="ko-KR" dirty="0"/>
              <a:t>vgg16</a:t>
            </a:r>
            <a:r>
              <a:rPr lang="ko-KR" altLang="en-US" dirty="0"/>
              <a:t>의 </a:t>
            </a:r>
            <a:r>
              <a:rPr lang="en-US" altLang="ko-KR" dirty="0"/>
              <a:t>layer</a:t>
            </a:r>
            <a:r>
              <a:rPr lang="ko-KR" altLang="en-US" dirty="0"/>
              <a:t>를 이용함</a:t>
            </a:r>
            <a:endParaRPr lang="en-US" altLang="ko-KR" dirty="0"/>
          </a:p>
          <a:p>
            <a:r>
              <a:rPr lang="en-US" altLang="ko-KR" dirty="0" err="1"/>
              <a:t>imageNet</a:t>
            </a:r>
            <a:r>
              <a:rPr lang="en-US" altLang="ko-KR" dirty="0"/>
              <a:t> </a:t>
            </a:r>
            <a:r>
              <a:rPr lang="ko-KR" altLang="en-US" dirty="0"/>
              <a:t>의 </a:t>
            </a:r>
            <a:r>
              <a:rPr lang="en-US" altLang="ko-KR" dirty="0"/>
              <a:t>class</a:t>
            </a:r>
            <a:r>
              <a:rPr lang="ko-KR" altLang="en-US" dirty="0"/>
              <a:t>에는 개를 비롯한 다양한 동물이 있고 개는 품종도 구분되어 있어 동물에 대한 </a:t>
            </a:r>
            <a:r>
              <a:rPr lang="en-US" altLang="ko-KR" dirty="0"/>
              <a:t>feature</a:t>
            </a:r>
            <a:r>
              <a:rPr lang="ko-KR" altLang="en-US" dirty="0"/>
              <a:t>를 잘 추출할 것으로 예상함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Frozen Layer</a:t>
            </a:r>
            <a:r>
              <a:rPr lang="ko-KR" altLang="en-US" dirty="0"/>
              <a:t>를 </a:t>
            </a:r>
            <a:r>
              <a:rPr lang="en-US" altLang="ko-KR" dirty="0"/>
              <a:t>caching</a:t>
            </a:r>
            <a:r>
              <a:rPr lang="ko-KR" altLang="en-US" dirty="0"/>
              <a:t>해서 학습속도를 올리는 방법을 사용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8006295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E61D83-AC4C-4D2C-85DC-7270FDD09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Transfer Learning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FEDCFCF-8ED4-494E-AF97-1EED65DA69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Training</a:t>
            </a:r>
            <a:r>
              <a:rPr lang="ko-KR" altLang="en-US" dirty="0"/>
              <a:t>이 되지 않는 레이어들은 같은 입력에 대한 출력이 변하지 않는다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따라서 </a:t>
            </a:r>
            <a:r>
              <a:rPr lang="en-US" altLang="ko-KR" dirty="0"/>
              <a:t>transfer learning</a:t>
            </a:r>
            <a:r>
              <a:rPr lang="ko-KR" altLang="en-US" dirty="0"/>
              <a:t>을 할 때 </a:t>
            </a:r>
            <a:r>
              <a:rPr lang="en-US" altLang="ko-KR" dirty="0"/>
              <a:t>freezing </a:t>
            </a:r>
            <a:r>
              <a:rPr lang="ko-KR" altLang="en-US" dirty="0"/>
              <a:t>된 레이어의 출력은 반복해서 계산할 필요가 없으므로 중간 결과를 </a:t>
            </a:r>
            <a:r>
              <a:rPr lang="en-US" altLang="ko-KR" dirty="0"/>
              <a:t>caching</a:t>
            </a:r>
            <a:r>
              <a:rPr lang="ko-KR" altLang="en-US" dirty="0"/>
              <a:t> 해서 그 이후 층을</a:t>
            </a:r>
            <a:r>
              <a:rPr lang="en-US" altLang="ko-KR" dirty="0"/>
              <a:t> </a:t>
            </a:r>
            <a:r>
              <a:rPr lang="ko-KR" altLang="en-US" dirty="0"/>
              <a:t>중간 결과로 학습시키면 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104943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3ACD0C-2B00-42D0-91BB-1F89DFDD2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Transfer Learning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89C283-8418-4142-9297-2439E0494D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문제는 중간 결과로 학습된 </a:t>
            </a:r>
            <a:r>
              <a:rPr lang="en-US" altLang="ko-KR" dirty="0"/>
              <a:t>weight </a:t>
            </a:r>
            <a:r>
              <a:rPr lang="ko-KR" altLang="en-US" dirty="0"/>
              <a:t>들을 하나의 모델로 합치는 것이 간단하지 않다는 것이다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GAN</a:t>
            </a:r>
            <a:r>
              <a:rPr lang="ko-KR" altLang="en-US" dirty="0"/>
              <a:t>의 모델 정의 방식처럼 두 모델을 따로 정의 하고 그 둘을 합치는 모델을 정의 하는 방식으로 해결했다</a:t>
            </a:r>
            <a:endParaRPr lang="en-US" altLang="ko-KR" dirty="0"/>
          </a:p>
          <a:p>
            <a:r>
              <a:rPr lang="ko-KR" altLang="en-US" dirty="0"/>
              <a:t>이때 밑에 합쳐지는 모델은 </a:t>
            </a:r>
            <a:r>
              <a:rPr lang="en-US" altLang="ko-KR" dirty="0"/>
              <a:t>Sequential</a:t>
            </a:r>
            <a:r>
              <a:rPr lang="ko-KR" altLang="en-US" dirty="0"/>
              <a:t>로 정의 했으며 </a:t>
            </a:r>
            <a:r>
              <a:rPr lang="en-US" altLang="ko-KR" dirty="0"/>
              <a:t>Functional</a:t>
            </a:r>
            <a:r>
              <a:rPr lang="ko-KR" altLang="en-US" dirty="0"/>
              <a:t>으로 정의 하는 것은 실패했다</a:t>
            </a:r>
            <a:r>
              <a:rPr lang="en-US" altLang="ko-KR" dirty="0"/>
              <a:t>. </a:t>
            </a:r>
            <a:r>
              <a:rPr lang="ko-KR" altLang="en-US" dirty="0"/>
              <a:t>학습시킨 모델의 구조와 일치해야 한다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464900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E28EDE-4DEA-432D-8C59-6C8D1800F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Transfer Learning</a:t>
            </a:r>
            <a:endParaRPr lang="ko-KR" altLang="en-US" dirty="0"/>
          </a:p>
        </p:txBody>
      </p:sp>
      <p:graphicFrame>
        <p:nvGraphicFramePr>
          <p:cNvPr id="4" name="내용 개체 틀 3">
            <a:extLst>
              <a:ext uri="{FF2B5EF4-FFF2-40B4-BE49-F238E27FC236}">
                <a16:creationId xmlns:a16="http://schemas.microsoft.com/office/drawing/2014/main" id="{894AB501-49AF-4B6D-A084-EF6CC0B2E46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0593230"/>
              </p:ext>
            </p:extLst>
          </p:nvPr>
        </p:nvGraphicFramePr>
        <p:xfrm>
          <a:off x="6272959" y="3380105"/>
          <a:ext cx="4556760" cy="34778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D700BED1-EC05-4784-B8D7-0314CD0039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0981" y="1491421"/>
            <a:ext cx="2992657" cy="5366579"/>
          </a:xfrm>
          <a:prstGeom prst="rect">
            <a:avLst/>
          </a:prstGeom>
        </p:spPr>
      </p:pic>
      <p:graphicFrame>
        <p:nvGraphicFramePr>
          <p:cNvPr id="6" name="차트 5">
            <a:extLst>
              <a:ext uri="{FF2B5EF4-FFF2-40B4-BE49-F238E27FC236}">
                <a16:creationId xmlns:a16="http://schemas.microsoft.com/office/drawing/2014/main" id="{03A7B80C-6AA9-4F32-8A3A-D5426C23EB0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27303806"/>
              </p:ext>
            </p:extLst>
          </p:nvPr>
        </p:nvGraphicFramePr>
        <p:xfrm>
          <a:off x="6257719" y="68580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27574035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5B6F31-410E-42FB-9FFE-B78EB69F39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모델 개발 결론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72BAE1C-A820-4B44-AA2C-A884D28CF7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자체 개발한 </a:t>
            </a:r>
            <a:r>
              <a:rPr lang="en-US" altLang="ko-KR" dirty="0"/>
              <a:t>model</a:t>
            </a:r>
            <a:r>
              <a:rPr lang="ko-KR" altLang="en-US" dirty="0"/>
              <a:t>의 정확도는 </a:t>
            </a:r>
            <a:r>
              <a:rPr lang="en-US" altLang="ko-KR" dirty="0"/>
              <a:t>70%</a:t>
            </a:r>
            <a:r>
              <a:rPr lang="ko-KR" altLang="en-US" dirty="0"/>
              <a:t>를 넘기 힘들어 보이고 </a:t>
            </a:r>
            <a:r>
              <a:rPr lang="en-US" altLang="ko-KR" dirty="0"/>
              <a:t>class</a:t>
            </a:r>
            <a:r>
              <a:rPr lang="ko-KR" altLang="en-US" dirty="0"/>
              <a:t>가 달라질 경우 다시 튜닝을 해야 하기 때문에 이후의 작업은 </a:t>
            </a:r>
            <a:r>
              <a:rPr lang="en-US" altLang="ko-KR" dirty="0"/>
              <a:t>Transfer learning</a:t>
            </a:r>
            <a:r>
              <a:rPr lang="ko-KR" altLang="en-US" dirty="0"/>
              <a:t> </a:t>
            </a:r>
            <a:r>
              <a:rPr lang="en-US" altLang="ko-KR" dirty="0"/>
              <a:t>model</a:t>
            </a:r>
            <a:r>
              <a:rPr lang="ko-KR" altLang="en-US" dirty="0"/>
              <a:t>로 진행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9644687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51ACD4-D712-493D-A46D-93048C982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계속 해야 할 것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2D314C9-A6F7-43CE-8E22-0FEAEF1254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Model</a:t>
            </a:r>
            <a:r>
              <a:rPr lang="ko-KR" altLang="en-US" dirty="0"/>
              <a:t>을 </a:t>
            </a:r>
            <a:r>
              <a:rPr lang="en-US" altLang="ko-KR" dirty="0"/>
              <a:t>TensorFlow lite</a:t>
            </a:r>
            <a:r>
              <a:rPr lang="ko-KR" altLang="en-US" dirty="0"/>
              <a:t>로 변환</a:t>
            </a:r>
            <a:r>
              <a:rPr lang="en-US" altLang="ko-KR" dirty="0"/>
              <a:t>(</a:t>
            </a:r>
            <a:r>
              <a:rPr lang="ko-KR" altLang="en-US" dirty="0"/>
              <a:t>양자화 작업에서 시간이 </a:t>
            </a:r>
            <a:r>
              <a:rPr lang="ko-KR" altLang="en-US" dirty="0" err="1"/>
              <a:t>걸릴듯</a:t>
            </a:r>
            <a:r>
              <a:rPr lang="en-US" altLang="ko-KR" dirty="0"/>
              <a:t>)Ok</a:t>
            </a:r>
          </a:p>
          <a:p>
            <a:r>
              <a:rPr lang="en-US" altLang="ko-KR" dirty="0"/>
              <a:t>Model</a:t>
            </a:r>
            <a:r>
              <a:rPr lang="ko-KR" altLang="en-US" dirty="0"/>
              <a:t>을 </a:t>
            </a:r>
            <a:r>
              <a:rPr lang="ko-KR" altLang="en-US" dirty="0" err="1"/>
              <a:t>라즈베리파이에</a:t>
            </a:r>
            <a:r>
              <a:rPr lang="ko-KR" altLang="en-US" dirty="0"/>
              <a:t> 적용</a:t>
            </a:r>
            <a:r>
              <a:rPr lang="en-US" altLang="ko-KR" dirty="0"/>
              <a:t>Ok</a:t>
            </a:r>
          </a:p>
          <a:p>
            <a:r>
              <a:rPr lang="ko-KR" altLang="en-US" dirty="0"/>
              <a:t>추론 결과를 </a:t>
            </a:r>
            <a:r>
              <a:rPr lang="en-US" altLang="ko-KR" dirty="0"/>
              <a:t>server</a:t>
            </a:r>
            <a:r>
              <a:rPr lang="ko-KR" altLang="en-US" dirty="0"/>
              <a:t>로 전송 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172664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5B0DE2-EFA3-4EE4-BDAC-6187D219B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Convert to TensorFlow Lite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59C1991-9357-4917-B51B-27B684943E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Option 1. pruning model</a:t>
            </a:r>
          </a:p>
          <a:p>
            <a:r>
              <a:rPr lang="en-US" altLang="ko-KR" dirty="0"/>
              <a:t>Option 2. Post-training quantize model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46910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CAEF8F-D295-4CA0-8C4F-903DF7A17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Basic convert to </a:t>
            </a:r>
            <a:r>
              <a:rPr lang="en-US" altLang="ko-KR" dirty="0" err="1"/>
              <a:t>tflite</a:t>
            </a:r>
            <a:r>
              <a:rPr lang="en-US" altLang="ko-KR" dirty="0"/>
              <a:t> (none option)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B8FE8D4-5CF6-415B-9F29-17960BF226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매우 간단하다</a:t>
            </a:r>
            <a:endParaRPr lang="en-US" altLang="ko-KR" dirty="0"/>
          </a:p>
          <a:p>
            <a:r>
              <a:rPr lang="ko-KR" altLang="en-US" dirty="0"/>
              <a:t>모델을 </a:t>
            </a:r>
            <a:r>
              <a:rPr lang="en-US" altLang="ko-KR" dirty="0"/>
              <a:t>load </a:t>
            </a:r>
            <a:r>
              <a:rPr lang="ko-KR" altLang="en-US" dirty="0"/>
              <a:t>하고 </a:t>
            </a:r>
            <a:r>
              <a:rPr lang="en-US" altLang="ko-KR" dirty="0" err="1"/>
              <a:t>tf.lite</a:t>
            </a:r>
            <a:r>
              <a:rPr lang="ko-KR" altLang="en-US" dirty="0"/>
              <a:t>의 </a:t>
            </a:r>
            <a:r>
              <a:rPr lang="en-US" altLang="ko-KR" dirty="0" err="1"/>
              <a:t>TFLiteConverter</a:t>
            </a:r>
            <a:r>
              <a:rPr lang="ko-KR" altLang="en-US" dirty="0"/>
              <a:t> </a:t>
            </a:r>
            <a:r>
              <a:rPr lang="en-US" altLang="ko-KR" dirty="0"/>
              <a:t>class</a:t>
            </a:r>
            <a:r>
              <a:rPr lang="ko-KR" altLang="en-US" dirty="0"/>
              <a:t>의 </a:t>
            </a:r>
            <a:r>
              <a:rPr lang="en-US" altLang="ko-KR" dirty="0"/>
              <a:t>method</a:t>
            </a:r>
            <a:r>
              <a:rPr lang="ko-KR" altLang="en-US" dirty="0"/>
              <a:t>를 사용하면 된다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9439DA5-C6D9-4D64-9443-189387149E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1159" y="4001294"/>
            <a:ext cx="9769681" cy="1563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48111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A36E8A-9AB8-4883-90F8-F89C3AB82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Convert to TensorFlow Lite(Post-training quantization)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A2352177-7E17-4574-AB76-18049DB602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63002" y="3830543"/>
            <a:ext cx="9465996" cy="235559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5232A27-C820-484B-82C8-2E4FE942714E}"/>
              </a:ext>
            </a:extLst>
          </p:cNvPr>
          <p:cNvSpPr txBox="1"/>
          <p:nvPr/>
        </p:nvSpPr>
        <p:spPr>
          <a:xfrm>
            <a:off x="838200" y="2165684"/>
            <a:ext cx="1070998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/>
              <a:t>여러 옵션의 최적화를 통해 </a:t>
            </a:r>
            <a:r>
              <a:rPr lang="en-US" altLang="ko-KR" sz="3200" dirty="0" err="1"/>
              <a:t>iot</a:t>
            </a:r>
            <a:r>
              <a:rPr lang="ko-KR" altLang="en-US" sz="3200" dirty="0"/>
              <a:t>에 적합한 모델로 변환가능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4453965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55329F-85D2-4EDB-8572-2D090D4FE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pruning model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FFC716B1-6314-492F-ACB8-C67E54E6B5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682295"/>
            <a:ext cx="5348416" cy="290462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73D7371-6801-4A82-8BDC-54D74545E493}"/>
              </a:ext>
            </a:extLst>
          </p:cNvPr>
          <p:cNvSpPr txBox="1"/>
          <p:nvPr/>
        </p:nvSpPr>
        <p:spPr>
          <a:xfrm>
            <a:off x="593558" y="2305797"/>
            <a:ext cx="534841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/>
              <a:t>의미없는</a:t>
            </a:r>
            <a:r>
              <a:rPr lang="ko-KR" altLang="en-US" sz="2400" dirty="0"/>
              <a:t> 연결을 제거하면서 모델의 용량과 </a:t>
            </a:r>
            <a:r>
              <a:rPr lang="ko-KR" altLang="en-US" sz="2400" dirty="0" err="1"/>
              <a:t>계산량을</a:t>
            </a:r>
            <a:r>
              <a:rPr lang="ko-KR" altLang="en-US" sz="2400" dirty="0"/>
              <a:t> 줄이는 기법</a:t>
            </a:r>
          </a:p>
          <a:p>
            <a:br>
              <a:rPr lang="ko-KR" altLang="en-US" dirty="0"/>
            </a:b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C6FE52C-E6D6-46FB-B401-DE17CE8F73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586918"/>
            <a:ext cx="5502442" cy="3338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0640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B6EEA4-B8DC-42C3-912E-760B19A8B3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634" y="8945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dirty="0"/>
              <a:t>Reference architecture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D5C43D6F-5F58-47F0-A05D-F5CDF983EE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0634" y="1297268"/>
            <a:ext cx="6165008" cy="426346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8C33A5E-204E-412E-82A2-67731FA4CE87}"/>
              </a:ext>
            </a:extLst>
          </p:cNvPr>
          <p:cNvSpPr txBox="1"/>
          <p:nvPr/>
        </p:nvSpPr>
        <p:spPr>
          <a:xfrm>
            <a:off x="6353650" y="2315054"/>
            <a:ext cx="565771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1. </a:t>
            </a:r>
            <a:r>
              <a:rPr lang="ko-KR" altLang="en-US" sz="2400" dirty="0"/>
              <a:t>데이터는 </a:t>
            </a:r>
            <a:r>
              <a:rPr lang="en-US" altLang="ko-KR" sz="2400" dirty="0"/>
              <a:t>G-Drive</a:t>
            </a:r>
            <a:r>
              <a:rPr lang="ko-KR" altLang="en-US" sz="2400" dirty="0"/>
              <a:t>에 저장</a:t>
            </a:r>
            <a:endParaRPr lang="en-US" altLang="ko-KR" sz="2400" dirty="0"/>
          </a:p>
          <a:p>
            <a:r>
              <a:rPr lang="en-US" altLang="ko-KR" sz="2400" dirty="0"/>
              <a:t>2. </a:t>
            </a:r>
            <a:r>
              <a:rPr lang="en-US" altLang="ko-KR" sz="2400" dirty="0" err="1"/>
              <a:t>Tensorflow</a:t>
            </a:r>
            <a:r>
              <a:rPr lang="en-US" altLang="ko-KR" sz="2400" dirty="0"/>
              <a:t> </a:t>
            </a:r>
            <a:r>
              <a:rPr lang="ko-KR" altLang="en-US" sz="2400" dirty="0"/>
              <a:t>모델학습은 </a:t>
            </a:r>
            <a:r>
              <a:rPr lang="en-US" altLang="ko-KR" sz="2400" dirty="0" err="1"/>
              <a:t>Colab</a:t>
            </a:r>
            <a:r>
              <a:rPr lang="ko-KR" altLang="en-US" sz="2400" dirty="0"/>
              <a:t>를 이용</a:t>
            </a:r>
            <a:endParaRPr lang="en-US" altLang="ko-KR" sz="2400" dirty="0"/>
          </a:p>
          <a:p>
            <a:r>
              <a:rPr lang="en-US" altLang="ko-KR" sz="2400" dirty="0"/>
              <a:t>3. </a:t>
            </a:r>
            <a:r>
              <a:rPr lang="ko-KR" altLang="en-US" sz="2400" dirty="0"/>
              <a:t>학습된 모델은 </a:t>
            </a:r>
            <a:r>
              <a:rPr lang="en-US" altLang="ko-KR" sz="2400" dirty="0" err="1"/>
              <a:t>github</a:t>
            </a:r>
            <a:r>
              <a:rPr lang="ko-KR" altLang="en-US" sz="2400" dirty="0"/>
              <a:t>에 저장</a:t>
            </a:r>
            <a:endParaRPr lang="en-US" altLang="ko-KR" sz="2400" dirty="0"/>
          </a:p>
          <a:p>
            <a:r>
              <a:rPr lang="en-US" altLang="ko-KR" sz="2400" dirty="0"/>
              <a:t>4. Device</a:t>
            </a:r>
            <a:r>
              <a:rPr lang="ko-KR" altLang="en-US" sz="2400" dirty="0"/>
              <a:t>에서 </a:t>
            </a:r>
            <a:r>
              <a:rPr lang="en-US" altLang="ko-KR" sz="2400" dirty="0" err="1"/>
              <a:t>github</a:t>
            </a:r>
            <a:r>
              <a:rPr lang="ko-KR" altLang="en-US" sz="2400" dirty="0"/>
              <a:t>에서 모델 </a:t>
            </a:r>
            <a:r>
              <a:rPr lang="en-US" altLang="ko-KR" sz="2400" dirty="0"/>
              <a:t>loading</a:t>
            </a:r>
          </a:p>
          <a:p>
            <a:r>
              <a:rPr lang="en-US" altLang="ko-KR" sz="2400" dirty="0"/>
              <a:t>5. </a:t>
            </a:r>
            <a:r>
              <a:rPr lang="ko-KR" altLang="en-US" sz="2400" dirty="0"/>
              <a:t>장치에서 서비스 수행</a:t>
            </a:r>
            <a:endParaRPr lang="ko-KR" altLang="en-US" sz="40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F6322F6-2695-4919-BD6B-725A3A7AA4AD}"/>
              </a:ext>
            </a:extLst>
          </p:cNvPr>
          <p:cNvSpPr/>
          <p:nvPr/>
        </p:nvSpPr>
        <p:spPr>
          <a:xfrm>
            <a:off x="838199" y="6460768"/>
            <a:ext cx="876886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hlinkClick r:id="rId3"/>
              </a:rPr>
              <a:t>https://cloud.google.com/community/tutorials/standalone-tensorflow-raspberry-pi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43568511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1C3634-6506-48E6-BC4D-4A30FC130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Convert to TensorFlow Lite</a:t>
            </a:r>
            <a:r>
              <a:rPr lang="en-US" altLang="ko-KR" sz="3600" dirty="0"/>
              <a:t>(pruning model)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7AEB5F1-3E33-4055-BB02-F3F5ECA07F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sparsity.PolynomialDecay</a:t>
            </a:r>
            <a:r>
              <a:rPr lang="en-US" altLang="ko-KR" dirty="0"/>
              <a:t>(</a:t>
            </a:r>
            <a:r>
              <a:rPr lang="en-US" altLang="ko-KR" dirty="0" err="1"/>
              <a:t>initial_sparsity</a:t>
            </a:r>
            <a:r>
              <a:rPr lang="en-US" altLang="ko-KR" dirty="0"/>
              <a:t>, </a:t>
            </a:r>
            <a:r>
              <a:rPr lang="en-US" altLang="ko-KR" dirty="0" err="1"/>
              <a:t>final_sparsity</a:t>
            </a:r>
            <a:r>
              <a:rPr lang="en-US" altLang="ko-KR" dirty="0"/>
              <a:t>,  </a:t>
            </a:r>
            <a:r>
              <a:rPr lang="en-US" altLang="ko-KR" dirty="0" err="1"/>
              <a:t>begin_step,end_step</a:t>
            </a:r>
            <a:r>
              <a:rPr lang="en-US" altLang="ko-KR" dirty="0"/>
              <a:t>, frequency)</a:t>
            </a:r>
          </a:p>
          <a:p>
            <a:r>
              <a:rPr lang="ko-KR" altLang="en-US" dirty="0"/>
              <a:t>함수를 사용해 </a:t>
            </a:r>
            <a:r>
              <a:rPr lang="en-US" altLang="ko-KR" dirty="0"/>
              <a:t>pruning </a:t>
            </a:r>
            <a:r>
              <a:rPr lang="ko-KR" altLang="en-US" dirty="0"/>
              <a:t>스케줄을 계획한다</a:t>
            </a:r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81655995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1C3634-6506-48E6-BC4D-4A30FC130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Convert to TensorFlow Lite</a:t>
            </a:r>
            <a:r>
              <a:rPr lang="en-US" altLang="ko-KR" sz="3600"/>
              <a:t>(pruning model)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7AEB5F1-3E33-4055-BB02-F3F5ECA07F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  <a:p>
            <a:r>
              <a:rPr lang="en-US" altLang="ko-KR" dirty="0"/>
              <a:t>weight tensor</a:t>
            </a:r>
            <a:r>
              <a:rPr lang="ko-KR" altLang="en-US" dirty="0"/>
              <a:t>의 </a:t>
            </a:r>
            <a:r>
              <a:rPr lang="en-US" altLang="ko-KR" dirty="0" err="1"/>
              <a:t>initial_sparsity</a:t>
            </a:r>
            <a:r>
              <a:rPr lang="en-US" altLang="ko-KR" dirty="0"/>
              <a:t> * 100 (%) </a:t>
            </a:r>
            <a:r>
              <a:rPr lang="ko-KR" altLang="en-US" dirty="0"/>
              <a:t>부터 시작해서 점차적으로 </a:t>
            </a:r>
            <a:r>
              <a:rPr lang="en-US" altLang="ko-KR" dirty="0" err="1"/>
              <a:t>final_sparsity</a:t>
            </a:r>
            <a:r>
              <a:rPr lang="en-US" altLang="ko-KR" dirty="0"/>
              <a:t> * 100(%)</a:t>
            </a:r>
            <a:r>
              <a:rPr lang="ko-KR" altLang="en-US" dirty="0"/>
              <a:t>를 제거한다 </a:t>
            </a:r>
            <a:endParaRPr lang="en-US" altLang="ko-KR" dirty="0"/>
          </a:p>
          <a:p>
            <a:endParaRPr lang="ko-KR" altLang="en-US" dirty="0"/>
          </a:p>
          <a:p>
            <a:r>
              <a:rPr lang="ko-KR" altLang="en-US" dirty="0"/>
              <a:t>각 작업은 </a:t>
            </a:r>
            <a:r>
              <a:rPr lang="en-US" altLang="ko-KR" dirty="0" err="1"/>
              <a:t>begin_step</a:t>
            </a:r>
            <a:r>
              <a:rPr lang="ko-KR" altLang="en-US" dirty="0"/>
              <a:t>부터 </a:t>
            </a:r>
            <a:r>
              <a:rPr lang="en-US" altLang="ko-KR" dirty="0" err="1"/>
              <a:t>end_step</a:t>
            </a:r>
            <a:r>
              <a:rPr lang="en-US" altLang="ko-KR" dirty="0"/>
              <a:t> </a:t>
            </a:r>
            <a:r>
              <a:rPr lang="ko-KR" altLang="en-US" dirty="0"/>
              <a:t>까지 </a:t>
            </a:r>
            <a:r>
              <a:rPr lang="en-US" altLang="ko-KR" dirty="0"/>
              <a:t>frequency</a:t>
            </a:r>
            <a:r>
              <a:rPr lang="ko-KR" altLang="en-US" dirty="0"/>
              <a:t>간격으로 이루어진다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이러한 요소는 </a:t>
            </a:r>
            <a:r>
              <a:rPr lang="en-US" altLang="ko-KR" b="1" dirty="0"/>
              <a:t>hyperparameter</a:t>
            </a:r>
            <a:r>
              <a:rPr lang="ko-KR" altLang="en-US" dirty="0"/>
              <a:t>로 성능과 용량</a:t>
            </a:r>
            <a:r>
              <a:rPr lang="en-US" altLang="ko-KR" dirty="0"/>
              <a:t>, </a:t>
            </a:r>
            <a:r>
              <a:rPr lang="ko-KR" altLang="en-US" dirty="0"/>
              <a:t>속도의 타협점을 찾아야한다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4161493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1C3634-6506-48E6-BC4D-4A30FC130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Convert to TensorFlow Lite</a:t>
            </a:r>
            <a:r>
              <a:rPr lang="en-US" altLang="ko-KR" sz="3600" dirty="0"/>
              <a:t>(pruning model)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7AEB5F1-3E33-4055-BB02-F3F5ECA07F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 </a:t>
            </a:r>
            <a:r>
              <a:rPr lang="en-US" altLang="ko-KR" dirty="0" err="1"/>
              <a:t>prune_low_magnitude</a:t>
            </a:r>
            <a:r>
              <a:rPr lang="ko-KR" altLang="en-US" dirty="0"/>
              <a:t>에 </a:t>
            </a:r>
            <a:r>
              <a:rPr lang="en-US" altLang="ko-KR" dirty="0"/>
              <a:t>model </a:t>
            </a:r>
            <a:r>
              <a:rPr lang="ko-KR" altLang="en-US" dirty="0"/>
              <a:t>을 넣으면 해당 모델의 모든 </a:t>
            </a:r>
            <a:r>
              <a:rPr lang="en-US" altLang="ko-KR" dirty="0"/>
              <a:t>layer</a:t>
            </a:r>
            <a:r>
              <a:rPr lang="ko-KR" altLang="en-US" dirty="0"/>
              <a:t>에 </a:t>
            </a:r>
            <a:r>
              <a:rPr lang="en-US" altLang="ko-KR" dirty="0"/>
              <a:t>pruning</a:t>
            </a:r>
            <a:r>
              <a:rPr lang="ko-KR" altLang="en-US" dirty="0"/>
              <a:t>이 적용된다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AA0162B-4C75-4C58-A00E-7BC7A04E05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366" y="3298009"/>
            <a:ext cx="11451268" cy="2878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00618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1C3634-6506-48E6-BC4D-4A30FC130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Convert to TensorFlow Lite</a:t>
            </a:r>
            <a:r>
              <a:rPr lang="en-US" altLang="ko-KR" sz="3600" dirty="0"/>
              <a:t>(pruning model)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7AEB5F1-3E33-4055-BB02-F3F5ECA07F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 </a:t>
            </a:r>
            <a:r>
              <a:rPr lang="en-US" altLang="ko-KR" dirty="0" err="1"/>
              <a:t>prune_low_magnitude</a:t>
            </a:r>
            <a:r>
              <a:rPr lang="ko-KR" altLang="en-US" dirty="0"/>
              <a:t>를 </a:t>
            </a:r>
            <a:r>
              <a:rPr lang="en-US" altLang="ko-KR" dirty="0"/>
              <a:t>layer</a:t>
            </a:r>
            <a:r>
              <a:rPr lang="ko-KR" altLang="en-US" dirty="0"/>
              <a:t>별로 적용하고 싶다면</a:t>
            </a:r>
          </a:p>
          <a:p>
            <a:r>
              <a:rPr lang="ko-KR" altLang="en-US" dirty="0"/>
              <a:t>아래와 같이 </a:t>
            </a:r>
            <a:r>
              <a:rPr lang="en-US" altLang="ko-KR" dirty="0"/>
              <a:t> layer</a:t>
            </a:r>
            <a:r>
              <a:rPr lang="ko-KR" altLang="en-US" dirty="0"/>
              <a:t>를 </a:t>
            </a:r>
            <a:r>
              <a:rPr lang="en-US" altLang="ko-KR" dirty="0" err="1"/>
              <a:t>prune_low_magnitude</a:t>
            </a:r>
            <a:r>
              <a:rPr lang="ko-KR" altLang="en-US" dirty="0"/>
              <a:t>로 둘러싸야 한다</a:t>
            </a:r>
          </a:p>
          <a:p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9F4ACAF-3305-401A-B3D1-AA89736AD0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049" y="3069185"/>
            <a:ext cx="7255328" cy="1864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1103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1C3634-6506-48E6-BC4D-4A30FC130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Convert to TensorFlow Lite</a:t>
            </a:r>
            <a:r>
              <a:rPr lang="en-US" altLang="ko-KR" sz="3600" dirty="0"/>
              <a:t>(pruning model)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7AEB5F1-3E33-4055-BB02-F3F5ECA07F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 </a:t>
            </a:r>
            <a:r>
              <a:rPr lang="en-US" altLang="ko-KR" dirty="0" err="1"/>
              <a:t>keras</a:t>
            </a:r>
            <a:r>
              <a:rPr lang="ko-KR" altLang="en-US" dirty="0"/>
              <a:t>에서 사용하는 방법과 약간 다른 것으로 보이는데 </a:t>
            </a:r>
            <a:r>
              <a:rPr lang="en-US" altLang="ko-KR" dirty="0"/>
              <a:t>callback</a:t>
            </a:r>
            <a:r>
              <a:rPr lang="ko-KR" altLang="en-US" dirty="0"/>
              <a:t>함수를 사용하여 적용 </a:t>
            </a:r>
            <a:r>
              <a:rPr lang="ko-KR" altLang="en-US" dirty="0" err="1"/>
              <a:t>해야한다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28111CB-7C73-4E78-924E-2058564F03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891" y="3429000"/>
            <a:ext cx="11074217" cy="1667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13985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162A07-E685-4FB2-8C70-8DE9EC4DF1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제안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0A0C7CB-6255-4D43-9BE1-777CA8EE97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 git </a:t>
            </a:r>
            <a:r>
              <a:rPr lang="ko-KR" altLang="en-US" dirty="0"/>
              <a:t>서버를 팀별로 만들어서 프로젝트 관리 하도록 해도 좋을 듯</a:t>
            </a:r>
          </a:p>
        </p:txBody>
      </p:sp>
    </p:spTree>
    <p:extLst>
      <p:ext uri="{BB962C8B-B14F-4D97-AF65-F5344CB8AC3E}">
        <p14:creationId xmlns:p14="http://schemas.microsoft.com/office/powerpoint/2010/main" val="303966489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BE84B2-6476-42BA-83D4-9DCB6BC5E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소스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E1C8124-EF03-4838-B9F8-7AE886D7CF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hlinkClick r:id="rId2"/>
              </a:rPr>
              <a:t>https://github.com/hoo0681/raspi4withTF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3171678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827BC8-1207-4040-9271-2127160F9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참고자료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BAB05F2-A3EC-4729-B63C-8F90DA5D2E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ko-KR" altLang="en-US" sz="1800" dirty="0"/>
              <a:t>레퍼런스 모델</a:t>
            </a:r>
            <a:r>
              <a:rPr lang="en-US" altLang="ko-KR" sz="1800" dirty="0"/>
              <a:t>[</a:t>
            </a:r>
            <a:r>
              <a:rPr lang="en-US" altLang="ko-KR" sz="1800" dirty="0">
                <a:hlinkClick r:id="rId2"/>
              </a:rPr>
              <a:t>https://cloud.google.com/community/tutorials/standalone-tensorflow-raspberry-pi</a:t>
            </a:r>
            <a:r>
              <a:rPr lang="en-US" altLang="ko-KR" sz="1800" dirty="0"/>
              <a:t>]</a:t>
            </a:r>
          </a:p>
          <a:p>
            <a:r>
              <a:rPr lang="ko-KR" altLang="en-US" sz="1800" dirty="0"/>
              <a:t>라즈베리 </a:t>
            </a:r>
            <a:r>
              <a:rPr lang="en-US" altLang="ko-KR" sz="1800" dirty="0"/>
              <a:t>setup[</a:t>
            </a:r>
            <a:r>
              <a:rPr lang="en-US" altLang="ko-KR" sz="1800" dirty="0">
                <a:hlinkClick r:id="rId3"/>
              </a:rPr>
              <a:t>https://projects.raspberrypi.org/en/projects/raspberry-pi-setting-up</a:t>
            </a:r>
            <a:r>
              <a:rPr lang="en-US" altLang="ko-KR" sz="1800" dirty="0"/>
              <a:t>]</a:t>
            </a:r>
          </a:p>
          <a:p>
            <a:r>
              <a:rPr lang="en-US" altLang="ko-KR" sz="1800" dirty="0"/>
              <a:t>VNC </a:t>
            </a:r>
            <a:r>
              <a:rPr lang="ko-KR" altLang="en-US" sz="1800" dirty="0"/>
              <a:t>사용하기</a:t>
            </a:r>
            <a:r>
              <a:rPr lang="en-US" altLang="ko-KR" sz="1800" dirty="0"/>
              <a:t>[</a:t>
            </a:r>
            <a:r>
              <a:rPr lang="en-US" altLang="ko-KR" sz="1800" dirty="0">
                <a:hlinkClick r:id="rId4"/>
              </a:rPr>
              <a:t>https://webnautes.tistory.com/549</a:t>
            </a:r>
            <a:r>
              <a:rPr lang="en-US" altLang="ko-KR" sz="1800" dirty="0"/>
              <a:t>]</a:t>
            </a:r>
          </a:p>
          <a:p>
            <a:r>
              <a:rPr lang="en-US" altLang="ko-KR" sz="1800" dirty="0"/>
              <a:t>OPENCV 4.1.2</a:t>
            </a:r>
            <a:r>
              <a:rPr lang="ko-KR" altLang="en-US" sz="1800" dirty="0"/>
              <a:t>설치</a:t>
            </a:r>
            <a:r>
              <a:rPr lang="en-US" altLang="ko-KR" sz="1100" dirty="0"/>
              <a:t>[</a:t>
            </a:r>
            <a:r>
              <a:rPr lang="en-US" altLang="ko-KR" sz="1100" dirty="0">
                <a:hlinkClick r:id="rId5"/>
              </a:rPr>
              <a:t>https://webnautes.tistory.com/916</a:t>
            </a:r>
            <a:r>
              <a:rPr lang="en-US" altLang="ko-KR" sz="1100" dirty="0"/>
              <a:t>],[</a:t>
            </a:r>
            <a:r>
              <a:rPr lang="en-US" altLang="ko-KR" sz="1100" dirty="0">
                <a:hlinkClick r:id="rId6"/>
              </a:rPr>
              <a:t>https://www.pyimagesearch.com/2018/09/26/install-opencv-4-on-your-raspberry-pi/</a:t>
            </a:r>
            <a:r>
              <a:rPr lang="en-US" altLang="ko-KR" sz="1100" dirty="0"/>
              <a:t>]</a:t>
            </a:r>
          </a:p>
          <a:p>
            <a:r>
              <a:rPr lang="en-US" altLang="ko-KR" sz="1800" dirty="0"/>
              <a:t>OPENCV </a:t>
            </a:r>
            <a:r>
              <a:rPr lang="ko-KR" altLang="en-US" sz="1800" dirty="0"/>
              <a:t>활용</a:t>
            </a:r>
            <a:r>
              <a:rPr lang="en-US" altLang="ko-KR" sz="1800" dirty="0"/>
              <a:t>[</a:t>
            </a:r>
            <a:r>
              <a:rPr lang="en-US" altLang="ko-KR" sz="1800" dirty="0">
                <a:hlinkClick r:id="rId7"/>
              </a:rPr>
              <a:t>https://datascienceschool.net/view-notebook/f9f8983941254a34bf0fee42c66c5539/</a:t>
            </a:r>
            <a:r>
              <a:rPr lang="en-US" altLang="ko-KR" sz="1800" dirty="0"/>
              <a:t>]</a:t>
            </a:r>
          </a:p>
          <a:p>
            <a:r>
              <a:rPr lang="en-US" altLang="ko-KR" sz="1800" dirty="0" err="1"/>
              <a:t>Tensorflow</a:t>
            </a:r>
            <a:r>
              <a:rPr lang="en-US" altLang="ko-KR" sz="1800" dirty="0"/>
              <a:t> image generator </a:t>
            </a:r>
            <a:r>
              <a:rPr lang="ko-KR" altLang="en-US" sz="1800" dirty="0"/>
              <a:t>응용</a:t>
            </a:r>
            <a:r>
              <a:rPr lang="en-US" altLang="ko-KR" sz="1800" dirty="0"/>
              <a:t>[</a:t>
            </a:r>
            <a:r>
              <a:rPr lang="en-US" altLang="ko-KR" sz="1800" dirty="0">
                <a:hlinkClick r:id="rId8"/>
              </a:rPr>
              <a:t>https://www.tensorflow.org/tutorials/images/classification</a:t>
            </a:r>
            <a:r>
              <a:rPr lang="en-US" altLang="ko-KR" sz="1800" dirty="0"/>
              <a:t>]</a:t>
            </a:r>
          </a:p>
          <a:p>
            <a:r>
              <a:rPr lang="en-US" altLang="ko-KR" sz="1800" dirty="0" err="1"/>
              <a:t>Hsv</a:t>
            </a:r>
            <a:r>
              <a:rPr lang="ko-KR" altLang="en-US" sz="1800" dirty="0"/>
              <a:t>필터 튜닝 예시</a:t>
            </a:r>
            <a:r>
              <a:rPr lang="en-US" altLang="ko-KR" sz="1800" dirty="0"/>
              <a:t>[</a:t>
            </a:r>
            <a:r>
              <a:rPr lang="en-US" altLang="ko-KR" sz="1800" dirty="0">
                <a:hlinkClick r:id="rId9"/>
              </a:rPr>
              <a:t>https://nbviewer.jupyter.org/gist/bikz05/d352272ac69977f22560</a:t>
            </a:r>
            <a:r>
              <a:rPr lang="en-US" altLang="ko-KR" sz="1800" dirty="0"/>
              <a:t>]</a:t>
            </a:r>
          </a:p>
          <a:p>
            <a:r>
              <a:rPr lang="en-US" altLang="ko-KR" sz="1800" dirty="0" err="1"/>
              <a:t>Tensorflow</a:t>
            </a:r>
            <a:r>
              <a:rPr lang="en-US" altLang="ko-KR" sz="1800" dirty="0"/>
              <a:t> saved model[</a:t>
            </a:r>
            <a:r>
              <a:rPr lang="en-US" altLang="ko-KR" sz="1800" dirty="0">
                <a:hlinkClick r:id="rId10"/>
              </a:rPr>
              <a:t>https://www.tensorflow.org/guide/saved_model</a:t>
            </a:r>
            <a:r>
              <a:rPr lang="en-US" altLang="ko-KR" sz="1800" dirty="0"/>
              <a:t>]</a:t>
            </a:r>
          </a:p>
          <a:p>
            <a:r>
              <a:rPr lang="en-US" altLang="ko-KR" sz="1800" dirty="0"/>
              <a:t>Weight pruning </a:t>
            </a:r>
            <a:r>
              <a:rPr lang="ko-KR" altLang="en-US" sz="1800" dirty="0"/>
              <a:t>관련</a:t>
            </a:r>
            <a:r>
              <a:rPr lang="en-US" altLang="ko-KR" sz="1800" dirty="0"/>
              <a:t>[</a:t>
            </a:r>
            <a:r>
              <a:rPr lang="en-US" altLang="ko-KR" sz="1800" dirty="0">
                <a:hlinkClick r:id="rId11"/>
              </a:rPr>
              <a:t>https://www.frontiersin.org/articles/10.3389/fnins.2019.00405/full</a:t>
            </a:r>
            <a:r>
              <a:rPr lang="en-US" altLang="ko-KR" sz="1800" dirty="0"/>
              <a:t>]</a:t>
            </a:r>
          </a:p>
          <a:p>
            <a:r>
              <a:rPr lang="en-US" altLang="ko-KR" sz="1800" dirty="0"/>
              <a:t>Pruning</a:t>
            </a:r>
            <a:r>
              <a:rPr lang="ko-KR" altLang="en-US" sz="1800" dirty="0"/>
              <a:t> 예제</a:t>
            </a:r>
            <a:r>
              <a:rPr lang="en-US" altLang="ko-KR" sz="1800" dirty="0"/>
              <a:t>[</a:t>
            </a:r>
            <a:r>
              <a:rPr lang="en-US" altLang="ko-KR" sz="1800" dirty="0">
                <a:hlinkClick r:id="rId12"/>
              </a:rPr>
              <a:t>https://www.tensorflow.org/model_optimization/guide/pruning/pruning_with_keras</a:t>
            </a:r>
            <a:r>
              <a:rPr lang="en-US" altLang="ko-KR" sz="1800" dirty="0"/>
              <a:t>]</a:t>
            </a:r>
          </a:p>
          <a:p>
            <a:r>
              <a:rPr lang="ko-KR" altLang="en-US" sz="1800" dirty="0"/>
              <a:t>사용가능 </a:t>
            </a:r>
            <a:r>
              <a:rPr lang="en-US" altLang="ko-KR" sz="1800" dirty="0"/>
              <a:t>USB </a:t>
            </a:r>
            <a:r>
              <a:rPr lang="ko-KR" altLang="en-US" sz="1800" dirty="0" err="1"/>
              <a:t>웹캠</a:t>
            </a:r>
            <a:r>
              <a:rPr lang="ko-KR" altLang="en-US" sz="1800" dirty="0"/>
              <a:t> </a:t>
            </a:r>
            <a:r>
              <a:rPr lang="en-US" altLang="ko-KR" sz="1800" dirty="0"/>
              <a:t>list[</a:t>
            </a:r>
            <a:r>
              <a:rPr lang="en-US" altLang="ko-KR" sz="1800" dirty="0">
                <a:hlinkClick r:id="rId13"/>
              </a:rPr>
              <a:t>https://elinux.org/RPi_USB_Webcams</a:t>
            </a:r>
            <a:r>
              <a:rPr lang="en-US" altLang="ko-KR" sz="1800" dirty="0"/>
              <a:t>]</a:t>
            </a:r>
          </a:p>
          <a:p>
            <a:r>
              <a:rPr lang="en-US" altLang="ko-KR" sz="1400" dirty="0" err="1"/>
              <a:t>Tensorflow</a:t>
            </a:r>
            <a:r>
              <a:rPr lang="en-US" altLang="ko-KR" sz="1400" dirty="0"/>
              <a:t> LITE </a:t>
            </a:r>
            <a:r>
              <a:rPr lang="ko-KR" altLang="en-US" sz="1400" dirty="0"/>
              <a:t>가이드</a:t>
            </a:r>
            <a:r>
              <a:rPr lang="en-US" altLang="ko-KR" sz="1400" dirty="0"/>
              <a:t>[</a:t>
            </a:r>
            <a:r>
              <a:rPr lang="en-US" altLang="ko-KR" sz="1400" dirty="0">
                <a:hlinkClick r:id="rId14"/>
              </a:rPr>
              <a:t>https://www.tensorflow.org/lite/guide/get_started#4_optimize_your_model_optional</a:t>
            </a:r>
            <a:r>
              <a:rPr lang="en-US" altLang="ko-KR" sz="1400" dirty="0"/>
              <a:t>]</a:t>
            </a:r>
          </a:p>
          <a:p>
            <a:r>
              <a:rPr lang="ko-KR" altLang="en-US" sz="1400" dirty="0" err="1"/>
              <a:t>학습후</a:t>
            </a:r>
            <a:r>
              <a:rPr lang="ko-KR" altLang="en-US" sz="1400" dirty="0"/>
              <a:t> 양자화 가이드</a:t>
            </a:r>
            <a:r>
              <a:rPr lang="en-US" altLang="ko-KR" sz="1400" dirty="0"/>
              <a:t>[</a:t>
            </a:r>
            <a:r>
              <a:rPr lang="en-US" altLang="ko-KR" sz="1400" dirty="0">
                <a:hlinkClick r:id="rId15"/>
              </a:rPr>
              <a:t>https://www.tensorflow.org/lite/performance/post_training_quantization</a:t>
            </a:r>
            <a:r>
              <a:rPr lang="en-US" altLang="ko-KR" sz="1400" dirty="0"/>
              <a:t>]</a:t>
            </a:r>
          </a:p>
          <a:p>
            <a:r>
              <a:rPr lang="en-US" altLang="ko-KR" sz="1400" dirty="0" err="1"/>
              <a:t>Keras</a:t>
            </a:r>
            <a:r>
              <a:rPr lang="ko-KR" altLang="en-US" sz="1400" dirty="0"/>
              <a:t>에서 사용가능한 모델들</a:t>
            </a:r>
            <a:r>
              <a:rPr lang="en-US" altLang="ko-KR" sz="1400" dirty="0"/>
              <a:t>[</a:t>
            </a:r>
            <a:r>
              <a:rPr lang="en-US" altLang="ko-KR" sz="1400" dirty="0">
                <a:hlinkClick r:id="rId16"/>
              </a:rPr>
              <a:t>https://keras.io/applications/#inceptionv3</a:t>
            </a:r>
            <a:r>
              <a:rPr lang="en-US" altLang="ko-KR" sz="1400" dirty="0"/>
              <a:t>],[</a:t>
            </a:r>
            <a:r>
              <a:rPr lang="en-US" altLang="ko-KR" sz="1400" dirty="0">
                <a:hlinkClick r:id="rId17"/>
              </a:rPr>
              <a:t>https://www.tensorflow.org/lite/guide/hosted_models</a:t>
            </a:r>
            <a:r>
              <a:rPr lang="en-US" altLang="ko-KR" sz="1400" dirty="0"/>
              <a:t>]</a:t>
            </a:r>
          </a:p>
          <a:p>
            <a:r>
              <a:rPr lang="en-US" altLang="ko-KR" sz="1400" dirty="0" err="1"/>
              <a:t>Tflite</a:t>
            </a:r>
            <a:r>
              <a:rPr lang="en-US" altLang="ko-KR" sz="1400" dirty="0"/>
              <a:t> </a:t>
            </a:r>
            <a:r>
              <a:rPr lang="ko-KR" altLang="en-US" sz="1400" dirty="0"/>
              <a:t>인터프리터 개요</a:t>
            </a:r>
            <a:r>
              <a:rPr lang="en-US" altLang="ko-KR" sz="1400" dirty="0"/>
              <a:t>[</a:t>
            </a:r>
            <a:r>
              <a:rPr lang="en-US" altLang="ko-KR" sz="1400" dirty="0">
                <a:hlinkClick r:id="rId18"/>
              </a:rPr>
              <a:t>https://www.tensorflow.org/api_docs/python/tf/lite/Interpreter?version=stable</a:t>
            </a:r>
            <a:r>
              <a:rPr lang="en-US" altLang="ko-KR" sz="1400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2032455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9C8C89-5E58-420D-9084-A7AA25E99B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라즈베리파이</a:t>
            </a:r>
            <a:r>
              <a:rPr lang="ko-KR" altLang="en-US" dirty="0"/>
              <a:t> </a:t>
            </a:r>
            <a:r>
              <a:rPr lang="en-US" altLang="ko-KR" dirty="0"/>
              <a:t>OS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073887E-B18B-4047-B3B6-5BE5BA5721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685745" cy="4351338"/>
          </a:xfrm>
        </p:spPr>
        <p:txBody>
          <a:bodyPr/>
          <a:lstStyle/>
          <a:p>
            <a:r>
              <a:rPr lang="en-US" altLang="ko-KR" dirty="0"/>
              <a:t>Raspbian Buster with desktop </a:t>
            </a:r>
            <a:r>
              <a:rPr lang="ko-KR" altLang="en-US" dirty="0"/>
              <a:t>버전 </a:t>
            </a:r>
            <a:r>
              <a:rPr lang="en-US" altLang="ko-KR" dirty="0"/>
              <a:t>: 2019-09-26</a:t>
            </a:r>
          </a:p>
          <a:p>
            <a:pPr marL="0" indent="0">
              <a:buNone/>
            </a:pPr>
            <a:endParaRPr lang="en-US" altLang="ko-KR" dirty="0"/>
          </a:p>
          <a:p>
            <a:r>
              <a:rPr lang="en-US" altLang="ko-KR" dirty="0" err="1"/>
              <a:t>balenaEtcher</a:t>
            </a:r>
            <a:r>
              <a:rPr lang="ko-KR" altLang="en-US" dirty="0"/>
              <a:t>를 이용해 </a:t>
            </a:r>
            <a:r>
              <a:rPr lang="en-US" altLang="ko-KR" dirty="0"/>
              <a:t>SD </a:t>
            </a:r>
            <a:r>
              <a:rPr lang="ko-KR" altLang="en-US" dirty="0"/>
              <a:t>카드에 설치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주의 </a:t>
            </a:r>
            <a:r>
              <a:rPr lang="en-US" altLang="ko-KR" dirty="0"/>
              <a:t>: </a:t>
            </a:r>
            <a:r>
              <a:rPr lang="ko-KR" altLang="en-US" dirty="0"/>
              <a:t>몇몇 초기 보드에 </a:t>
            </a:r>
            <a:r>
              <a:rPr lang="ko-KR" altLang="en-US" dirty="0" err="1"/>
              <a:t>부트로더를</a:t>
            </a:r>
            <a:r>
              <a:rPr lang="ko-KR" altLang="en-US" dirty="0"/>
              <a:t> 다시 받아야하는 경우가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407607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226A94-68E6-422E-BAE1-9AB61632FA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2703"/>
            <a:ext cx="10515600" cy="1325563"/>
          </a:xfrm>
        </p:spPr>
        <p:txBody>
          <a:bodyPr/>
          <a:lstStyle/>
          <a:p>
            <a:r>
              <a:rPr lang="ko-KR" altLang="en-US" dirty="0" err="1"/>
              <a:t>라즈베리파이</a:t>
            </a:r>
            <a:r>
              <a:rPr lang="ko-KR" altLang="en-US" dirty="0"/>
              <a:t> 인터넷 설정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680EB97-B474-4975-883C-69C25892B2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무선</a:t>
            </a:r>
            <a:r>
              <a:rPr lang="en-US" altLang="ko-KR" dirty="0"/>
              <a:t> </a:t>
            </a:r>
            <a:r>
              <a:rPr lang="ko-KR" altLang="en-US" dirty="0"/>
              <a:t>인터넷의 탐색범위가 좁아 </a:t>
            </a:r>
            <a:r>
              <a:rPr lang="ko-KR" altLang="en-US" dirty="0">
                <a:solidFill>
                  <a:schemeClr val="accent5">
                    <a:lumMod val="75000"/>
                  </a:schemeClr>
                </a:solidFill>
              </a:rPr>
              <a:t>유선 인터넷이 필수</a:t>
            </a:r>
            <a:endParaRPr lang="en-US" altLang="ko-KR" dirty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ko-KR" altLang="en-US" dirty="0"/>
              <a:t>유선 인터넷을 사용하려면 네트워크 설정을 수정해야함 </a:t>
            </a:r>
            <a:endParaRPr lang="en-US" altLang="ko-KR" dirty="0"/>
          </a:p>
          <a:p>
            <a:r>
              <a:rPr lang="en-US" altLang="ko-KR" dirty="0"/>
              <a:t>/</a:t>
            </a:r>
            <a:r>
              <a:rPr lang="en-US" altLang="ko-KR" dirty="0" err="1"/>
              <a:t>etc</a:t>
            </a:r>
            <a:r>
              <a:rPr lang="en-US" altLang="ko-KR" dirty="0"/>
              <a:t>/</a:t>
            </a:r>
            <a:r>
              <a:rPr lang="en-US" altLang="ko-KR" dirty="0" err="1"/>
              <a:t>dhcpcd.conf</a:t>
            </a:r>
            <a:r>
              <a:rPr lang="ko-KR" altLang="en-US" dirty="0"/>
              <a:t>에서 </a:t>
            </a:r>
            <a:r>
              <a:rPr lang="en-US" altLang="ko-KR" dirty="0"/>
              <a:t>interface eth0 </a:t>
            </a:r>
            <a:r>
              <a:rPr lang="ko-KR" altLang="en-US" dirty="0"/>
              <a:t>에서 </a:t>
            </a:r>
            <a:r>
              <a:rPr lang="en-US" altLang="ko-KR" dirty="0"/>
              <a:t>static </a:t>
            </a:r>
            <a:r>
              <a:rPr lang="en-US" altLang="ko-KR" dirty="0" err="1"/>
              <a:t>ip</a:t>
            </a:r>
            <a:r>
              <a:rPr lang="en-US" altLang="ko-KR" dirty="0"/>
              <a:t> </a:t>
            </a:r>
            <a:r>
              <a:rPr lang="ko-KR" altLang="en-US" dirty="0"/>
              <a:t>와</a:t>
            </a:r>
            <a:r>
              <a:rPr lang="en-US" altLang="ko-KR" dirty="0"/>
              <a:t> static</a:t>
            </a:r>
            <a:r>
              <a:rPr lang="ko-KR" altLang="en-US" dirty="0"/>
              <a:t> </a:t>
            </a:r>
            <a:r>
              <a:rPr lang="en-US" altLang="ko-KR" dirty="0"/>
              <a:t>domain</a:t>
            </a:r>
            <a:r>
              <a:rPr lang="ko-KR" altLang="en-US" dirty="0"/>
              <a:t>을</a:t>
            </a:r>
            <a:r>
              <a:rPr lang="en-US" altLang="ko-KR" dirty="0"/>
              <a:t> </a:t>
            </a:r>
            <a:r>
              <a:rPr lang="ko-KR" altLang="en-US" dirty="0" err="1"/>
              <a:t>설정해야함</a:t>
            </a:r>
            <a:r>
              <a:rPr lang="en-US" altLang="ko-KR" dirty="0"/>
              <a:t>.</a:t>
            </a:r>
          </a:p>
        </p:txBody>
      </p:sp>
      <p:pic>
        <p:nvPicPr>
          <p:cNvPr id="2054" name="Picture 6" descr="pi@raspberrypi: - &#10;/ etc/ cl_hcpccl. &#10;# Most distributions have NT P . &#10;*option nCp servers &#10;# A Server ID is required by REC2131. &#10;require dhcp server identifier &#10;# Generate SLAAC address using Che Hardware Address of Che interface &#10;# slaac hwaddr &#10;# OR generate Stable Private IPv6 Addresses based from Che DUID &#10;slaac private &#10;# Example static IP configuration: &#10;interface ethO &#10;static ip address—IQ. 168.0. 10/24 &#10;*static i PE address=fdSI : 42f8: caae :dY2e: &#10;static routers—192.168. 0.1 &#10;Cacic domain name servers—192.168. O. 1 8 &#10;: ff/E4 &#10;.8.8.8 &#10;fdS1 : 42f8 &#10;: caae:dY2e: : I &#10;Get Help &#10;Exit &#10;Write Out &#10;Read File &#10;Whe re I s &#10;Repl ace &#10;Cuc Text &#10;Uncut Text &#10;Jus C i fy &#10;To spell &#10;Cur Pos &#10;Go To Line ">
            <a:extLst>
              <a:ext uri="{FF2B5EF4-FFF2-40B4-BE49-F238E27FC236}">
                <a16:creationId xmlns:a16="http://schemas.microsoft.com/office/drawing/2014/main" id="{7FC5B190-1275-44E9-94CB-4DAB87BCA5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2782" y="3429000"/>
            <a:ext cx="5313589" cy="3342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81346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8EDA24-A21C-4446-9380-F83791A06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라즈베리 설정</a:t>
            </a:r>
            <a:r>
              <a:rPr lang="en-US" altLang="ko-KR" dirty="0"/>
              <a:t>-</a:t>
            </a:r>
            <a:r>
              <a:rPr lang="ko-KR" altLang="en-US" dirty="0"/>
              <a:t>카메라설정 </a:t>
            </a:r>
          </a:p>
        </p:txBody>
      </p:sp>
      <p:pic>
        <p:nvPicPr>
          <p:cNvPr id="1026" name="Picture 2" descr="o &#10;Programming &#10;Internet &#10;Sound &amp; Video &#10;Graphics &#10;Accessories &#10;Help &#10;Preferences &#10;Rum &#10;Shutdown. &#10;Raspberry Pi Configu.,. &#10;Add / Remove Software &#10;Appearance Settings &#10;Audio Device Settings &#10;Keyboard and Mouse &#10;Main Menu Editor &#10;Raspbeny Pi Configuration &#10;Recommended Software &#10;Screen Configuration &#10;Raspberry Pi: Configuration &#10;Interfaces Performance' 0 Localisatton &#10;System &#10;Camera: &#10;SSH'. &#10;VNC: &#10;SPI: &#10;Serial Port &#10;Serial Console: &#10;Remote GPIOI &#10;• &#10;Enable &#10;Enable &#10;Enable &#10;Enable &#10;Enable &#10;Enable &#10;Enable &#10;/ Disable &#10;Disable &#10;• Disable &#10;• Disable &#10;• Disable &#10;• Disable &#10;Disable &#10;Disable &#10;Cancel &#10;OK ">
            <a:extLst>
              <a:ext uri="{FF2B5EF4-FFF2-40B4-BE49-F238E27FC236}">
                <a16:creationId xmlns:a16="http://schemas.microsoft.com/office/drawing/2014/main" id="{6FCF8C7E-6D53-46E9-A207-B9357425FBE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16" r="28397" b="23628"/>
          <a:stretch/>
        </p:blipFill>
        <p:spPr bwMode="auto">
          <a:xfrm>
            <a:off x="658586" y="1439459"/>
            <a:ext cx="7799614" cy="5053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524C58F-3595-4A8C-ADC0-3AD01AF1D938}"/>
              </a:ext>
            </a:extLst>
          </p:cNvPr>
          <p:cNvSpPr txBox="1"/>
          <p:nvPr/>
        </p:nvSpPr>
        <p:spPr>
          <a:xfrm>
            <a:off x="8458200" y="1803748"/>
            <a:ext cx="3430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라즈베리파이</a:t>
            </a:r>
            <a:r>
              <a:rPr lang="ko-KR" altLang="en-US" dirty="0"/>
              <a:t> 공식 카메라 사용</a:t>
            </a:r>
          </a:p>
        </p:txBody>
      </p:sp>
    </p:spTree>
    <p:extLst>
      <p:ext uri="{BB962C8B-B14F-4D97-AF65-F5344CB8AC3E}">
        <p14:creationId xmlns:p14="http://schemas.microsoft.com/office/powerpoint/2010/main" val="39331260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8EDA24-A21C-4446-9380-F83791A06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라즈베리 설정</a:t>
            </a:r>
            <a:r>
              <a:rPr lang="en-US" altLang="ko-KR" dirty="0"/>
              <a:t>-</a:t>
            </a:r>
            <a:r>
              <a:rPr lang="ko-KR" altLang="en-US" dirty="0"/>
              <a:t>카메라설정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FCF8C7E-6D53-46E9-A207-B9357425FBE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9735" y="1439459"/>
            <a:ext cx="4541879" cy="3406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8AF62DA-2322-4D2B-8894-A71D6231C9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3046" y="1439459"/>
            <a:ext cx="4881312" cy="290643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3FC3199-62F7-4003-9477-CFF539973434}"/>
              </a:ext>
            </a:extLst>
          </p:cNvPr>
          <p:cNvSpPr txBox="1"/>
          <p:nvPr/>
        </p:nvSpPr>
        <p:spPr>
          <a:xfrm>
            <a:off x="4893046" y="4476536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카메라 테스트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18604F-FD12-4047-8203-E5D1890EDF05}"/>
              </a:ext>
            </a:extLst>
          </p:cNvPr>
          <p:cNvSpPr txBox="1"/>
          <p:nvPr/>
        </p:nvSpPr>
        <p:spPr>
          <a:xfrm>
            <a:off x="5641521" y="2971800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3CFC9F-9249-44C5-9FDF-72B51DB811B3}"/>
              </a:ext>
            </a:extLst>
          </p:cNvPr>
          <p:cNvSpPr txBox="1"/>
          <p:nvPr/>
        </p:nvSpPr>
        <p:spPr>
          <a:xfrm>
            <a:off x="209735" y="5049209"/>
            <a:ext cx="3199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리본케이블 </a:t>
            </a:r>
            <a:r>
              <a:rPr lang="ko-KR" altLang="en-US" dirty="0" err="1"/>
              <a:t>연결시</a:t>
            </a:r>
            <a:r>
              <a:rPr lang="ko-KR" altLang="en-US" dirty="0"/>
              <a:t> 방향주의 </a:t>
            </a:r>
          </a:p>
        </p:txBody>
      </p:sp>
    </p:spTree>
    <p:extLst>
      <p:ext uri="{BB962C8B-B14F-4D97-AF65-F5344CB8AC3E}">
        <p14:creationId xmlns:p14="http://schemas.microsoft.com/office/powerpoint/2010/main" val="31527974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32C43E-A5E9-4274-81AC-0CD7A2A03D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라즈베리 설정</a:t>
            </a:r>
            <a:r>
              <a:rPr lang="en-US" altLang="ko-KR" dirty="0"/>
              <a:t>-</a:t>
            </a:r>
            <a:r>
              <a:rPr lang="ko-KR" altLang="en-US" dirty="0"/>
              <a:t>환경설정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C421E16-2D6D-495E-B25C-2363D47EF0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VNC </a:t>
            </a:r>
            <a:r>
              <a:rPr lang="en-US" altLang="ko-KR" sz="2400" dirty="0"/>
              <a:t>: </a:t>
            </a:r>
            <a:r>
              <a:rPr lang="en-US" altLang="ko-KR" sz="2400" dirty="0" err="1"/>
              <a:t>sudo</a:t>
            </a:r>
            <a:r>
              <a:rPr lang="en-US" altLang="ko-KR" sz="2400" dirty="0"/>
              <a:t> </a:t>
            </a:r>
            <a:r>
              <a:rPr lang="en-US" altLang="ko-KR" sz="2400" dirty="0" err="1"/>
              <a:t>raspi</a:t>
            </a:r>
            <a:r>
              <a:rPr lang="en-US" altLang="ko-KR" sz="2400" dirty="0"/>
              <a:t>-config</a:t>
            </a:r>
            <a:r>
              <a:rPr lang="ko-KR" altLang="ko-KR" sz="2400" dirty="0"/>
              <a:t>에서</a:t>
            </a:r>
            <a:r>
              <a:rPr lang="en-US" altLang="ko-KR" sz="2400" dirty="0"/>
              <a:t> VNC ON</a:t>
            </a:r>
            <a:r>
              <a:rPr lang="ko-KR" altLang="ko-KR" sz="2400" dirty="0"/>
              <a:t>하고</a:t>
            </a:r>
            <a:r>
              <a:rPr lang="en-US" altLang="ko-KR" sz="2400" dirty="0"/>
              <a:t> </a:t>
            </a:r>
            <a:r>
              <a:rPr lang="ko-KR" altLang="ko-KR" sz="2400" dirty="0"/>
              <a:t>컴퓨터에</a:t>
            </a:r>
            <a:r>
              <a:rPr lang="en-US" altLang="ko-KR" sz="2400" dirty="0"/>
              <a:t> VNC Viewer</a:t>
            </a:r>
            <a:r>
              <a:rPr lang="ko-KR" altLang="ko-KR" sz="2400" dirty="0"/>
              <a:t>설치하고</a:t>
            </a:r>
            <a:r>
              <a:rPr lang="en-US" altLang="ko-KR" sz="2400" dirty="0"/>
              <a:t> </a:t>
            </a:r>
            <a:r>
              <a:rPr lang="en-US" altLang="ko-KR" sz="2400" dirty="0" err="1"/>
              <a:t>ip</a:t>
            </a:r>
            <a:r>
              <a:rPr lang="ko-KR" altLang="ko-KR" sz="2400" dirty="0"/>
              <a:t>입력하면</a:t>
            </a:r>
            <a:r>
              <a:rPr lang="en-US" altLang="ko-KR" sz="2400" dirty="0"/>
              <a:t> </a:t>
            </a:r>
            <a:r>
              <a:rPr lang="ko-KR" altLang="ko-KR" sz="2400" dirty="0"/>
              <a:t>된다</a:t>
            </a:r>
            <a:r>
              <a:rPr lang="en-US" altLang="ko-KR" sz="2400" dirty="0"/>
              <a:t>. </a:t>
            </a:r>
            <a:r>
              <a:rPr lang="ko-KR" altLang="en-US" sz="2400" dirty="0" err="1"/>
              <a:t>라즈베리파이에</a:t>
            </a:r>
            <a:r>
              <a:rPr lang="ko-KR" altLang="en-US" sz="2400" dirty="0"/>
              <a:t> 기본으로 </a:t>
            </a:r>
            <a:r>
              <a:rPr lang="en-US" altLang="ko-KR" sz="2400" dirty="0"/>
              <a:t>VNC</a:t>
            </a:r>
            <a:r>
              <a:rPr lang="ko-KR" altLang="en-US" sz="2400" dirty="0"/>
              <a:t>서버가 설치되어 있어 추가 작업 </a:t>
            </a:r>
            <a:r>
              <a:rPr lang="ko-KR" altLang="en-US" sz="2400" dirty="0" err="1"/>
              <a:t>필요없음</a:t>
            </a:r>
            <a:r>
              <a:rPr lang="en-US" altLang="ko-KR" sz="2400" dirty="0"/>
              <a:t>.</a:t>
            </a:r>
            <a:endParaRPr lang="ko-KR" altLang="ko-KR" sz="2400" dirty="0"/>
          </a:p>
          <a:p>
            <a:endParaRPr lang="en-US" altLang="ko-KR" dirty="0"/>
          </a:p>
          <a:p>
            <a:r>
              <a:rPr lang="en-US" altLang="ko-KR" dirty="0"/>
              <a:t>SSH : </a:t>
            </a:r>
            <a:r>
              <a:rPr lang="x-none" altLang="ko-KR" sz="2400" dirty="0"/>
              <a:t>Sudo raspi-config </a:t>
            </a:r>
            <a:r>
              <a:rPr lang="ko-KR" altLang="ko-KR" sz="2400" dirty="0"/>
              <a:t>로</a:t>
            </a:r>
            <a:r>
              <a:rPr lang="en-US" altLang="ko-KR" sz="2400" dirty="0"/>
              <a:t> </a:t>
            </a:r>
            <a:r>
              <a:rPr lang="ko-KR" altLang="ko-KR" sz="2400" dirty="0"/>
              <a:t>들어가서</a:t>
            </a:r>
            <a:r>
              <a:rPr lang="en-US" altLang="ko-KR" sz="2400" dirty="0"/>
              <a:t> </a:t>
            </a:r>
            <a:r>
              <a:rPr lang="x-none" altLang="ko-KR" sz="2400" dirty="0"/>
              <a:t>ssh enable</a:t>
            </a:r>
            <a:r>
              <a:rPr lang="ko-KR" altLang="ko-KR" sz="2400" dirty="0"/>
              <a:t>해준다</a:t>
            </a:r>
            <a:r>
              <a:rPr lang="en-US" altLang="ko-KR" sz="2400" dirty="0"/>
              <a:t>.</a:t>
            </a:r>
          </a:p>
          <a:p>
            <a:pPr marL="0" indent="0">
              <a:buNone/>
            </a:pPr>
            <a:r>
              <a:rPr lang="en-US" altLang="ko-KR" sz="2400" dirty="0"/>
              <a:t> </a:t>
            </a:r>
            <a:r>
              <a:rPr lang="ko-KR" altLang="ko-KR" sz="2400" dirty="0"/>
              <a:t>주의</a:t>
            </a:r>
            <a:r>
              <a:rPr lang="en-US" altLang="ko-KR" sz="2400" dirty="0"/>
              <a:t>: Docker </a:t>
            </a:r>
            <a:r>
              <a:rPr lang="ko-KR" altLang="ko-KR" sz="2400" dirty="0"/>
              <a:t>등을</a:t>
            </a:r>
            <a:r>
              <a:rPr lang="en-US" altLang="ko-KR" sz="2400" dirty="0"/>
              <a:t> </a:t>
            </a:r>
            <a:r>
              <a:rPr lang="ko-KR" altLang="ko-KR" sz="2400" dirty="0"/>
              <a:t>사용하고</a:t>
            </a:r>
            <a:r>
              <a:rPr lang="en-US" altLang="ko-KR" sz="2400" dirty="0"/>
              <a:t> </a:t>
            </a:r>
            <a:r>
              <a:rPr lang="ko-KR" altLang="ko-KR" sz="2400" dirty="0"/>
              <a:t>있어</a:t>
            </a:r>
            <a:r>
              <a:rPr lang="en-US" altLang="ko-KR" sz="2400" dirty="0"/>
              <a:t> </a:t>
            </a:r>
            <a:r>
              <a:rPr lang="ko-KR" altLang="ko-KR" sz="2400" dirty="0"/>
              <a:t>가상</a:t>
            </a:r>
            <a:r>
              <a:rPr lang="en-US" altLang="ko-KR" sz="2400" dirty="0"/>
              <a:t> </a:t>
            </a:r>
            <a:r>
              <a:rPr lang="ko-KR" altLang="ko-KR" sz="2400" dirty="0"/>
              <a:t>네트워크가</a:t>
            </a:r>
            <a:r>
              <a:rPr lang="en-US" altLang="ko-KR" sz="2400" dirty="0"/>
              <a:t> </a:t>
            </a:r>
            <a:r>
              <a:rPr lang="ko-KR" altLang="ko-KR" sz="2400" dirty="0" err="1"/>
              <a:t>있는경우</a:t>
            </a:r>
            <a:r>
              <a:rPr lang="en-US" altLang="ko-KR" sz="2400" dirty="0"/>
              <a:t> </a:t>
            </a:r>
            <a:r>
              <a:rPr lang="ko-KR" altLang="ko-KR" sz="2400" dirty="0"/>
              <a:t>해당</a:t>
            </a:r>
            <a:r>
              <a:rPr lang="en-US" altLang="ko-KR" sz="2400" dirty="0"/>
              <a:t> </a:t>
            </a:r>
            <a:r>
              <a:rPr lang="ko-KR" altLang="ko-KR" sz="2400" dirty="0" err="1"/>
              <a:t>네트워크어뎁터를</a:t>
            </a:r>
            <a:r>
              <a:rPr lang="en-US" altLang="ko-KR" sz="2400" dirty="0"/>
              <a:t> </a:t>
            </a:r>
            <a:r>
              <a:rPr lang="ko-KR" altLang="ko-KR" sz="2400" dirty="0"/>
              <a:t>비활성화</a:t>
            </a:r>
            <a:r>
              <a:rPr lang="en-US" altLang="ko-KR" sz="2400" dirty="0"/>
              <a:t> </a:t>
            </a:r>
            <a:r>
              <a:rPr lang="ko-KR" altLang="ko-KR" sz="2400" dirty="0" err="1"/>
              <a:t>해주어야한다</a:t>
            </a:r>
            <a:r>
              <a:rPr lang="en-US" altLang="ko-KR" sz="2400" dirty="0"/>
              <a:t>. </a:t>
            </a:r>
            <a:r>
              <a:rPr lang="ko-KR" altLang="ko-KR" sz="2400" dirty="0"/>
              <a:t>아니면</a:t>
            </a:r>
            <a:r>
              <a:rPr lang="en-US" altLang="ko-KR" sz="2400" dirty="0"/>
              <a:t> </a:t>
            </a:r>
            <a:r>
              <a:rPr lang="x-none" altLang="ko-KR" sz="2400" dirty="0"/>
              <a:t>network is unreachable</a:t>
            </a:r>
            <a:r>
              <a:rPr lang="ko-KR" altLang="ko-KR" sz="2400" dirty="0"/>
              <a:t>뜬다</a:t>
            </a:r>
            <a:r>
              <a:rPr lang="en-US" altLang="ko-KR" sz="2400" dirty="0"/>
              <a:t>.</a:t>
            </a:r>
            <a:endParaRPr lang="ko-KR" altLang="ko-KR" sz="2400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0607989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7902062C00396A4198C4DFF93458A2BA" ma:contentTypeVersion="2" ma:contentTypeDescription="새 문서를 만듭니다." ma:contentTypeScope="" ma:versionID="7e4240d67f1391d31bbbd87e3878a1e8">
  <xsd:schema xmlns:xsd="http://www.w3.org/2001/XMLSchema" xmlns:xs="http://www.w3.org/2001/XMLSchema" xmlns:p="http://schemas.microsoft.com/office/2006/metadata/properties" xmlns:ns3="4cbb314b-62d8-473b-a10a-a43cdfd7d0e9" targetNamespace="http://schemas.microsoft.com/office/2006/metadata/properties" ma:root="true" ma:fieldsID="8d0a1f407d7a438337bc10defdaf394d" ns3:_="">
    <xsd:import namespace="4cbb314b-62d8-473b-a10a-a43cdfd7d0e9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cbb314b-62d8-473b-a10a-a43cdfd7d0e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698757B-AC04-486C-B3AB-B59D39F7178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cbb314b-62d8-473b-a10a-a43cdfd7d0e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3D11CDA-B44E-4753-8980-3A3650E8A0E0}">
  <ds:schemaRefs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purl.org/dc/terms/"/>
    <ds:schemaRef ds:uri="http://purl.org/dc/elements/1.1/"/>
    <ds:schemaRef ds:uri="4cbb314b-62d8-473b-a10a-a43cdfd7d0e9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7DA3CAEE-42A4-4C8F-99CA-0F82F79D8B4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14341</TotalTime>
  <Words>2161</Words>
  <Application>Microsoft Office PowerPoint</Application>
  <PresentationFormat>와이드스크린</PresentationFormat>
  <Paragraphs>274</Paragraphs>
  <Slides>47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47</vt:i4>
      </vt:variant>
    </vt:vector>
  </HeadingPairs>
  <TitlesOfParts>
    <vt:vector size="50" baseType="lpstr">
      <vt:lpstr>맑은 고딕</vt:lpstr>
      <vt:lpstr>Arial</vt:lpstr>
      <vt:lpstr>Office 테마</vt:lpstr>
      <vt:lpstr>결과물</vt:lpstr>
      <vt:lpstr>목차</vt:lpstr>
      <vt:lpstr>개발환경</vt:lpstr>
      <vt:lpstr>Reference architecture</vt:lpstr>
      <vt:lpstr>라즈베리파이 OS</vt:lpstr>
      <vt:lpstr>라즈베리파이 인터넷 설정</vt:lpstr>
      <vt:lpstr>라즈베리 설정-카메라설정 </vt:lpstr>
      <vt:lpstr>라즈베리 설정-카메라설정</vt:lpstr>
      <vt:lpstr>라즈베리 설정-환경설정</vt:lpstr>
      <vt:lpstr>라즈베리 설정- opencv설치_4.1.2</vt:lpstr>
      <vt:lpstr>라즈베리 설정- opencv설치_3.4.0</vt:lpstr>
      <vt:lpstr>Tensorflow Lite설치</vt:lpstr>
      <vt:lpstr>카메라 전처리</vt:lpstr>
      <vt:lpstr>카메라 전처리- 색필터</vt:lpstr>
      <vt:lpstr>카메라 전처리- 색필터</vt:lpstr>
      <vt:lpstr>Contour찾기(윤곽 추적)</vt:lpstr>
      <vt:lpstr>findContours(image, mode, method) opencv 3.x</vt:lpstr>
      <vt:lpstr>findContours(image, mode, method) opencv 4.x</vt:lpstr>
      <vt:lpstr>Bounding rectangle 치기</vt:lpstr>
      <vt:lpstr>테두리 제거</vt:lpstr>
      <vt:lpstr>카메라 전처리- 결과</vt:lpstr>
      <vt:lpstr>모델 사용 테스트</vt:lpstr>
      <vt:lpstr>모델 사용 테스트_모델로드</vt:lpstr>
      <vt:lpstr>모델 사용 테스트_ tensor view 찾기</vt:lpstr>
      <vt:lpstr>모델 사용 테스트_ Invoke </vt:lpstr>
      <vt:lpstr>모델개발</vt:lpstr>
      <vt:lpstr>모델 개발</vt:lpstr>
      <vt:lpstr>자체개발 모델</vt:lpstr>
      <vt:lpstr>자체개발 모델</vt:lpstr>
      <vt:lpstr>Transfer Learning</vt:lpstr>
      <vt:lpstr>Transfer Learning</vt:lpstr>
      <vt:lpstr>Transfer Learning</vt:lpstr>
      <vt:lpstr>Transfer Learning</vt:lpstr>
      <vt:lpstr>모델 개발 결론</vt:lpstr>
      <vt:lpstr>계속 해야 할 것</vt:lpstr>
      <vt:lpstr>Convert to TensorFlow Lite</vt:lpstr>
      <vt:lpstr>Basic convert to tflite (none option)</vt:lpstr>
      <vt:lpstr>Convert to TensorFlow Lite(Post-training quantization)</vt:lpstr>
      <vt:lpstr>pruning model</vt:lpstr>
      <vt:lpstr>Convert to TensorFlow Lite(pruning model)</vt:lpstr>
      <vt:lpstr>Convert to TensorFlow Lite(pruning model)</vt:lpstr>
      <vt:lpstr>Convert to TensorFlow Lite(pruning model)</vt:lpstr>
      <vt:lpstr>Convert to TensorFlow Lite(pruning model)</vt:lpstr>
      <vt:lpstr>Convert to TensorFlow Lite(pruning model)</vt:lpstr>
      <vt:lpstr>제안</vt:lpstr>
      <vt:lpstr>소스</vt:lpstr>
      <vt:lpstr>참고자료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홍승후</dc:creator>
  <cp:lastModifiedBy>홍승후</cp:lastModifiedBy>
  <cp:revision>87</cp:revision>
  <dcterms:created xsi:type="dcterms:W3CDTF">2020-01-18T14:53:20Z</dcterms:created>
  <dcterms:modified xsi:type="dcterms:W3CDTF">2020-02-07T10:43:14Z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0x0101007902062C00396A4198C4DFF93458A2BA</vt:lpwstr>
  </property>
</Properties>
</file>